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0"/>
  </p:notesMasterIdLst>
  <p:handoutMasterIdLst>
    <p:handoutMasterId r:id="rId51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84" r:id="rId20"/>
    <p:sldId id="269" r:id="rId21"/>
    <p:sldId id="304" r:id="rId22"/>
    <p:sldId id="305" r:id="rId23"/>
    <p:sldId id="307" r:id="rId24"/>
    <p:sldId id="306" r:id="rId25"/>
    <p:sldId id="308" r:id="rId26"/>
    <p:sldId id="270" r:id="rId27"/>
    <p:sldId id="309" r:id="rId28"/>
    <p:sldId id="310" r:id="rId29"/>
    <p:sldId id="311" r:id="rId30"/>
    <p:sldId id="312" r:id="rId31"/>
    <p:sldId id="314" r:id="rId32"/>
    <p:sldId id="313" r:id="rId33"/>
    <p:sldId id="315" r:id="rId34"/>
    <p:sldId id="316" r:id="rId35"/>
    <p:sldId id="317" r:id="rId36"/>
    <p:sldId id="294" r:id="rId37"/>
    <p:sldId id="296" r:id="rId38"/>
    <p:sldId id="291" r:id="rId39"/>
    <p:sldId id="292" r:id="rId40"/>
    <p:sldId id="321" r:id="rId41"/>
    <p:sldId id="333" r:id="rId42"/>
    <p:sldId id="295" r:id="rId43"/>
    <p:sldId id="334" r:id="rId44"/>
    <p:sldId id="288" r:id="rId45"/>
    <p:sldId id="289" r:id="rId46"/>
    <p:sldId id="320" r:id="rId47"/>
    <p:sldId id="274" r:id="rId48"/>
    <p:sldId id="329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330" autoAdjust="0"/>
    <p:restoredTop sz="85174"/>
  </p:normalViewPr>
  <p:slideViewPr>
    <p:cSldViewPr snapToGrid="0" snapToObjects="1">
      <p:cViewPr varScale="1">
        <p:scale>
          <a:sx n="98" d="100"/>
          <a:sy n="98" d="100"/>
        </p:scale>
        <p:origin x="1110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Luis Messa	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05-08-2022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7F30012-6A2F-AA54-617A-2298A23B0F4E}"/>
              </a:ext>
            </a:extLst>
          </p:cNvPr>
          <p:cNvSpPr txBox="1">
            <a:spLocks/>
          </p:cNvSpPr>
          <p:nvPr/>
        </p:nvSpPr>
        <p:spPr>
          <a:xfrm>
            <a:off x="843280" y="1469518"/>
            <a:ext cx="10752090" cy="4794902"/>
          </a:xfrm>
          <a:prstGeom prst="rect">
            <a:avLst/>
          </a:prstGeom>
        </p:spPr>
        <p:txBody>
          <a:bodyPr vert="horz" wrap="square" lIns="0" tIns="4953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504815" marR="255904">
              <a:lnSpc>
                <a:spcPts val="2380"/>
              </a:lnSpc>
              <a:spcBef>
                <a:spcPts val="390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lang="en-US" sz="2400" spc="-210" dirty="0"/>
              <a:t>We</a:t>
            </a:r>
            <a:r>
              <a:rPr lang="en-US" sz="2400" spc="70" dirty="0"/>
              <a:t> </a:t>
            </a:r>
            <a:r>
              <a:rPr lang="en-US" sz="2400" spc="-35" dirty="0"/>
              <a:t>performed</a:t>
            </a:r>
            <a:r>
              <a:rPr lang="en-US" sz="2400" spc="75" dirty="0"/>
              <a:t> </a:t>
            </a:r>
            <a:r>
              <a:rPr lang="en-US" sz="2400" spc="-30" dirty="0"/>
              <a:t>exploratory</a:t>
            </a:r>
            <a:r>
              <a:rPr lang="en-US" sz="2400" spc="75" dirty="0"/>
              <a:t> </a:t>
            </a:r>
            <a:r>
              <a:rPr lang="en-US" sz="2400" spc="-50" dirty="0"/>
              <a:t>data</a:t>
            </a:r>
            <a:r>
              <a:rPr lang="en-US" sz="2400" spc="65" dirty="0"/>
              <a:t> </a:t>
            </a:r>
            <a:r>
              <a:rPr lang="en-US" sz="2400" spc="-85" dirty="0"/>
              <a:t>analysis </a:t>
            </a:r>
            <a:r>
              <a:rPr lang="en-US" sz="2400" spc="-570" dirty="0"/>
              <a:t> </a:t>
            </a:r>
            <a:r>
              <a:rPr lang="en-US" sz="2400" spc="-70" dirty="0"/>
              <a:t>and</a:t>
            </a:r>
            <a:r>
              <a:rPr lang="en-US" sz="2400" spc="65" dirty="0"/>
              <a:t> </a:t>
            </a:r>
            <a:r>
              <a:rPr lang="en-US" sz="2400" spc="-40" dirty="0"/>
              <a:t>determined</a:t>
            </a:r>
            <a:r>
              <a:rPr lang="en-US" sz="2400" spc="70" dirty="0"/>
              <a:t> </a:t>
            </a:r>
            <a:r>
              <a:rPr lang="en-US" sz="2400" spc="-35" dirty="0"/>
              <a:t>the</a:t>
            </a:r>
            <a:r>
              <a:rPr lang="en-US" sz="2400" spc="70" dirty="0"/>
              <a:t> </a:t>
            </a:r>
            <a:r>
              <a:rPr lang="en-US" sz="2400" spc="-15" dirty="0"/>
              <a:t>training</a:t>
            </a:r>
            <a:r>
              <a:rPr lang="en-US" sz="2400" spc="70" dirty="0"/>
              <a:t> </a:t>
            </a:r>
            <a:r>
              <a:rPr lang="en-US" sz="2400" spc="-70" dirty="0"/>
              <a:t>labels.</a:t>
            </a:r>
          </a:p>
          <a:p>
            <a:pPr marL="5504815" marR="5080">
              <a:lnSpc>
                <a:spcPts val="2380"/>
              </a:lnSpc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lang="en-US" sz="2400" spc="-210" dirty="0"/>
              <a:t>We</a:t>
            </a:r>
            <a:r>
              <a:rPr lang="en-US" sz="2400" spc="-204" dirty="0"/>
              <a:t> </a:t>
            </a:r>
            <a:r>
              <a:rPr lang="en-US" sz="2400" spc="-60" dirty="0"/>
              <a:t>calculated </a:t>
            </a:r>
            <a:r>
              <a:rPr lang="en-US" sz="2400" spc="-35" dirty="0"/>
              <a:t>the </a:t>
            </a:r>
            <a:r>
              <a:rPr lang="en-US" sz="2400" spc="-55" dirty="0"/>
              <a:t>number </a:t>
            </a:r>
            <a:r>
              <a:rPr lang="en-US" sz="2400" spc="-5" dirty="0"/>
              <a:t>of </a:t>
            </a:r>
            <a:r>
              <a:rPr lang="en-US" sz="2400" spc="-90" dirty="0"/>
              <a:t>launches</a:t>
            </a:r>
            <a:r>
              <a:rPr lang="en-US" sz="2400" spc="-85" dirty="0"/>
              <a:t> </a:t>
            </a:r>
            <a:r>
              <a:rPr lang="en-US" sz="2400" spc="-30" dirty="0"/>
              <a:t>at </a:t>
            </a:r>
            <a:r>
              <a:rPr lang="en-US" sz="2400" spc="-25" dirty="0"/>
              <a:t> </a:t>
            </a:r>
            <a:r>
              <a:rPr lang="en-US" sz="2400" spc="-120" dirty="0"/>
              <a:t>each</a:t>
            </a:r>
            <a:r>
              <a:rPr lang="en-US" sz="2400" spc="65" dirty="0"/>
              <a:t> </a:t>
            </a:r>
            <a:r>
              <a:rPr lang="en-US" sz="2400" spc="-50" dirty="0"/>
              <a:t>site,</a:t>
            </a:r>
            <a:r>
              <a:rPr lang="en-US" sz="2400" spc="65" dirty="0"/>
              <a:t> </a:t>
            </a:r>
            <a:r>
              <a:rPr lang="en-US" sz="2400" spc="-70" dirty="0"/>
              <a:t>and</a:t>
            </a:r>
            <a:r>
              <a:rPr lang="en-US" sz="2400" spc="75" dirty="0"/>
              <a:t> </a:t>
            </a:r>
            <a:r>
              <a:rPr lang="en-US" sz="2400" spc="-35" dirty="0"/>
              <a:t>the</a:t>
            </a:r>
            <a:r>
              <a:rPr lang="en-US" sz="2400" spc="75" dirty="0"/>
              <a:t> </a:t>
            </a:r>
            <a:r>
              <a:rPr lang="en-US" sz="2400" spc="-55" dirty="0"/>
              <a:t>number</a:t>
            </a:r>
            <a:r>
              <a:rPr lang="en-US" sz="2400" spc="75" dirty="0"/>
              <a:t> </a:t>
            </a:r>
            <a:r>
              <a:rPr lang="en-US" sz="2400" spc="-70" dirty="0"/>
              <a:t>and</a:t>
            </a:r>
            <a:r>
              <a:rPr lang="en-US" sz="2400" spc="70" dirty="0"/>
              <a:t> </a:t>
            </a:r>
            <a:r>
              <a:rPr lang="en-US" sz="2400" spc="-80" dirty="0"/>
              <a:t>occurrence </a:t>
            </a:r>
            <a:r>
              <a:rPr lang="en-US" sz="2400" spc="-565" dirty="0"/>
              <a:t> </a:t>
            </a:r>
            <a:r>
              <a:rPr lang="en-US" sz="2400" spc="-5" dirty="0"/>
              <a:t>of</a:t>
            </a:r>
            <a:r>
              <a:rPr lang="en-US" sz="2400" spc="65" dirty="0"/>
              <a:t> </a:t>
            </a:r>
            <a:r>
              <a:rPr lang="en-US" sz="2400" spc="-120" dirty="0"/>
              <a:t>each</a:t>
            </a:r>
            <a:r>
              <a:rPr lang="en-US" sz="2400" spc="75" dirty="0"/>
              <a:t> </a:t>
            </a:r>
            <a:r>
              <a:rPr lang="en-US" sz="2400" spc="-5" dirty="0"/>
              <a:t>orbits</a:t>
            </a:r>
          </a:p>
          <a:p>
            <a:pPr marL="5504815" marR="26670">
              <a:lnSpc>
                <a:spcPts val="2380"/>
              </a:lnSpc>
              <a:spcBef>
                <a:spcPts val="98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lang="en-US" sz="2400" spc="-210" dirty="0"/>
              <a:t>We</a:t>
            </a:r>
            <a:r>
              <a:rPr lang="en-US" sz="2400" spc="85" dirty="0"/>
              <a:t> </a:t>
            </a:r>
            <a:r>
              <a:rPr lang="en-US" sz="2400" spc="-60" dirty="0"/>
              <a:t>created</a:t>
            </a:r>
            <a:r>
              <a:rPr lang="en-US" sz="2400" spc="75" dirty="0"/>
              <a:t> </a:t>
            </a:r>
            <a:r>
              <a:rPr lang="en-US" sz="2400" spc="-35" dirty="0"/>
              <a:t>landing</a:t>
            </a:r>
            <a:r>
              <a:rPr lang="en-US" sz="2400" spc="75" dirty="0"/>
              <a:t> </a:t>
            </a:r>
            <a:r>
              <a:rPr lang="en-US" sz="2400" spc="-60" dirty="0"/>
              <a:t>outcome</a:t>
            </a:r>
            <a:r>
              <a:rPr lang="en-US" sz="2400" spc="75" dirty="0"/>
              <a:t> </a:t>
            </a:r>
            <a:r>
              <a:rPr lang="en-US" sz="2400" spc="-45" dirty="0"/>
              <a:t>label</a:t>
            </a:r>
            <a:r>
              <a:rPr lang="en-US" sz="2400" spc="60" dirty="0"/>
              <a:t> </a:t>
            </a:r>
            <a:r>
              <a:rPr lang="en-US" sz="2400" spc="-30" dirty="0"/>
              <a:t>from </a:t>
            </a:r>
            <a:r>
              <a:rPr lang="en-US" sz="2400" spc="-25" dirty="0"/>
              <a:t> </a:t>
            </a:r>
            <a:r>
              <a:rPr lang="en-US" sz="2400" spc="-55" dirty="0"/>
              <a:t>outcome</a:t>
            </a:r>
            <a:r>
              <a:rPr lang="en-US" sz="2400" spc="65" dirty="0"/>
              <a:t> </a:t>
            </a:r>
            <a:r>
              <a:rPr lang="en-US" sz="2400" spc="-60" dirty="0"/>
              <a:t>column</a:t>
            </a:r>
            <a:r>
              <a:rPr lang="en-US" sz="2400" spc="60" dirty="0"/>
              <a:t> </a:t>
            </a:r>
            <a:r>
              <a:rPr lang="en-US" sz="2400" spc="-70" dirty="0"/>
              <a:t>and</a:t>
            </a:r>
            <a:r>
              <a:rPr lang="en-US" sz="2400" spc="65" dirty="0"/>
              <a:t> </a:t>
            </a:r>
            <a:r>
              <a:rPr lang="en-US" sz="2400" spc="-30" dirty="0"/>
              <a:t>exported</a:t>
            </a:r>
            <a:r>
              <a:rPr lang="en-US" sz="2400" spc="80" dirty="0"/>
              <a:t> </a:t>
            </a:r>
            <a:r>
              <a:rPr lang="en-US" sz="2400" spc="-35" dirty="0"/>
              <a:t>the</a:t>
            </a:r>
            <a:r>
              <a:rPr lang="en-US" sz="2400" spc="65" dirty="0"/>
              <a:t> </a:t>
            </a:r>
            <a:r>
              <a:rPr lang="en-US" sz="2400" spc="-50" dirty="0"/>
              <a:t>results </a:t>
            </a:r>
            <a:r>
              <a:rPr lang="en-US" sz="2400" spc="-570" dirty="0"/>
              <a:t> </a:t>
            </a:r>
            <a:r>
              <a:rPr lang="en-US" sz="2400" spc="40" dirty="0"/>
              <a:t>to</a:t>
            </a:r>
            <a:r>
              <a:rPr lang="en-US" sz="2400" spc="75" dirty="0"/>
              <a:t> </a:t>
            </a:r>
            <a:r>
              <a:rPr lang="en-US" sz="2400" spc="-114" dirty="0"/>
              <a:t>csv.</a:t>
            </a:r>
          </a:p>
          <a:p>
            <a:pPr marL="5504815" marR="80645">
              <a:lnSpc>
                <a:spcPct val="99900"/>
              </a:lnSpc>
              <a:spcBef>
                <a:spcPts val="1365"/>
              </a:spcBef>
              <a:buFont typeface="Arial MT"/>
              <a:buChar char="•"/>
              <a:tabLst>
                <a:tab pos="5504815" algn="l"/>
                <a:tab pos="5505450" algn="l"/>
              </a:tabLst>
            </a:pPr>
            <a:r>
              <a:rPr lang="en-US" sz="2400" spc="-145" dirty="0"/>
              <a:t>The</a:t>
            </a:r>
            <a:r>
              <a:rPr lang="en-US" sz="2400" spc="65" dirty="0"/>
              <a:t> </a:t>
            </a:r>
            <a:r>
              <a:rPr lang="en-US" sz="2400" spc="-15" dirty="0"/>
              <a:t>link</a:t>
            </a:r>
            <a:r>
              <a:rPr lang="en-US" sz="2400" spc="75" dirty="0"/>
              <a:t> </a:t>
            </a:r>
            <a:r>
              <a:rPr lang="en-US" sz="2400" spc="40" dirty="0"/>
              <a:t>to</a:t>
            </a:r>
            <a:r>
              <a:rPr lang="en-US" sz="2400" spc="70" dirty="0"/>
              <a:t> </a:t>
            </a:r>
            <a:r>
              <a:rPr lang="en-US" sz="2400" spc="-35" dirty="0"/>
              <a:t>the</a:t>
            </a:r>
            <a:r>
              <a:rPr lang="en-US" sz="2400" spc="75" dirty="0"/>
              <a:t> </a:t>
            </a:r>
            <a:r>
              <a:rPr lang="en-US" sz="2400" spc="-20" dirty="0"/>
              <a:t>notebook</a:t>
            </a:r>
            <a:r>
              <a:rPr lang="en-US" sz="2400" spc="70" dirty="0"/>
              <a:t> </a:t>
            </a:r>
            <a:r>
              <a:rPr lang="en-US" sz="2400" spc="-65" dirty="0"/>
              <a:t>is </a:t>
            </a:r>
            <a:r>
              <a:rPr lang="en-US" sz="2400" spc="-60" dirty="0"/>
              <a:t> </a:t>
            </a:r>
            <a:r>
              <a:rPr lang="en-US" sz="2400" spc="-65" dirty="0">
                <a:solidFill>
                  <a:srgbClr val="1C7CDB"/>
                </a:solidFill>
              </a:rPr>
              <a:t>https://github.com/luismessa/IBM-coursera-capstone-project/blob/d662fbe1184c49941776705e1f8a6257d4e32c32/Data%20Wrangling.ipynb</a:t>
            </a: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855E47D7-46AB-E7CC-609A-7DD2B0351BA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38200" y="1488947"/>
            <a:ext cx="5017008" cy="3986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095D5665-05D4-1F4E-9C85-610A2538BFEA}"/>
              </a:ext>
            </a:extLst>
          </p:cNvPr>
          <p:cNvSpPr txBox="1"/>
          <p:nvPr/>
        </p:nvSpPr>
        <p:spPr>
          <a:xfrm>
            <a:off x="848969" y="1512188"/>
            <a:ext cx="481393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visualizing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509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4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rate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yearly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trend.</a:t>
            </a:r>
            <a:endParaRPr sz="2200" dirty="0">
              <a:latin typeface="Microsoft Sans Serif"/>
              <a:cs typeface="Microsoft Sans Serif"/>
            </a:endParaRPr>
          </a:p>
        </p:txBody>
      </p:sp>
      <p:sp>
        <p:nvSpPr>
          <p:cNvPr id="7" name="object 4">
            <a:extLst>
              <a:ext uri="{FF2B5EF4-FFF2-40B4-BE49-F238E27FC236}">
                <a16:creationId xmlns:a16="http://schemas.microsoft.com/office/drawing/2014/main" id="{FB611D53-41A8-DCD9-AA29-8AD387BFA760}"/>
              </a:ext>
            </a:extLst>
          </p:cNvPr>
          <p:cNvSpPr txBox="1"/>
          <p:nvPr/>
        </p:nvSpPr>
        <p:spPr>
          <a:xfrm>
            <a:off x="6175628" y="4591303"/>
            <a:ext cx="5203825" cy="239488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https://github.com/luismessa/IBM-coursera-capstone-project/blob/d662fbe1184c49941776705e1f8a6257d4e32c32/EDA%20with%20Data%20Visualization.ipynb</a:t>
            </a:r>
          </a:p>
          <a:p>
            <a:pPr marL="241300" marR="29591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8" name="object 5">
            <a:extLst>
              <a:ext uri="{FF2B5EF4-FFF2-40B4-BE49-F238E27FC236}">
                <a16:creationId xmlns:a16="http://schemas.microsoft.com/office/drawing/2014/main" id="{818F7CD3-280B-3D18-D321-6A37FA789AA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3669791"/>
            <a:ext cx="5001768" cy="2756916"/>
          </a:xfrm>
          <a:prstGeom prst="rect">
            <a:avLst/>
          </a:prstGeom>
        </p:spPr>
      </p:pic>
      <p:pic>
        <p:nvPicPr>
          <p:cNvPr id="9" name="object 6">
            <a:extLst>
              <a:ext uri="{FF2B5EF4-FFF2-40B4-BE49-F238E27FC236}">
                <a16:creationId xmlns:a16="http://schemas.microsoft.com/office/drawing/2014/main" id="{5FFE8530-5D99-449F-2139-90617FC26074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96000" y="1495044"/>
            <a:ext cx="5189220" cy="296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E14C730-1CAC-D10F-3EFF-70949AF785A1}"/>
              </a:ext>
            </a:extLst>
          </p:cNvPr>
          <p:cNvSpPr txBox="1"/>
          <p:nvPr/>
        </p:nvSpPr>
        <p:spPr>
          <a:xfrm>
            <a:off x="848969" y="1413510"/>
            <a:ext cx="10162742" cy="494686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762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dataset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PostgreSQL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database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without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leaving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jupyter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0" dirty="0">
                <a:solidFill>
                  <a:srgbClr val="292929"/>
                </a:solidFill>
                <a:latin typeface="Microsoft Sans Serif"/>
                <a:cs typeface="Microsoft Sans Serif"/>
              </a:rPr>
              <a:t>EDA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insight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wrote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queries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out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unique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80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mission.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boosters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launched</a:t>
            </a:r>
            <a:r>
              <a:rPr sz="17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20" dirty="0">
                <a:solidFill>
                  <a:srgbClr val="767070"/>
                </a:solidFill>
                <a:latin typeface="Microsoft Sans Serif"/>
                <a:cs typeface="Microsoft Sans Serif"/>
              </a:rPr>
              <a:t>NASA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90" dirty="0">
                <a:solidFill>
                  <a:srgbClr val="767070"/>
                </a:solidFill>
                <a:latin typeface="Microsoft Sans Serif"/>
                <a:cs typeface="Microsoft Sans Serif"/>
              </a:rPr>
              <a:t>(CRS)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average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payload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0" dirty="0">
                <a:solidFill>
                  <a:srgbClr val="767070"/>
                </a:solidFill>
                <a:latin typeface="Microsoft Sans Serif"/>
                <a:cs typeface="Microsoft Sans Serif"/>
              </a:rPr>
              <a:t>mass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carried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by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F9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v1.1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5" dirty="0">
                <a:solidFill>
                  <a:srgbClr val="767070"/>
                </a:solidFill>
                <a:latin typeface="Microsoft Sans Serif"/>
                <a:cs typeface="Microsoft Sans Serif"/>
              </a:rPr>
              <a:t>total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number</a:t>
            </a:r>
            <a:r>
              <a:rPr sz="1700" spc="5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" dirty="0">
                <a:solidFill>
                  <a:srgbClr val="767070"/>
                </a:solidFill>
                <a:latin typeface="Microsoft Sans Serif"/>
                <a:cs typeface="Microsoft Sans Serif"/>
              </a:rPr>
              <a:t>of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70" dirty="0">
                <a:solidFill>
                  <a:srgbClr val="767070"/>
                </a:solidFill>
                <a:latin typeface="Microsoft Sans Serif"/>
                <a:cs typeface="Microsoft Sans Serif"/>
              </a:rPr>
              <a:t>successful</a:t>
            </a:r>
            <a:r>
              <a:rPr sz="17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failure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mission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1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</a:t>
            </a:r>
            <a:r>
              <a:rPr sz="17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failed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landing</a:t>
            </a:r>
            <a:r>
              <a:rPr sz="17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outcomes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drone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ship,</a:t>
            </a:r>
            <a:r>
              <a:rPr sz="17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767070"/>
                </a:solidFill>
                <a:latin typeface="Microsoft Sans Serif"/>
                <a:cs typeface="Microsoft Sans Serif"/>
              </a:rPr>
              <a:t>their</a:t>
            </a:r>
            <a:r>
              <a:rPr sz="17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booster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version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7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</a:t>
            </a:r>
            <a:r>
              <a:rPr sz="17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7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names.</a:t>
            </a:r>
            <a:endParaRPr sz="1700" dirty="0">
              <a:latin typeface="Microsoft Sans Serif"/>
              <a:cs typeface="Microsoft Sans Serif"/>
            </a:endParaRPr>
          </a:p>
          <a:p>
            <a:pPr marL="241300" marR="166370" indent="-228600">
              <a:lnSpc>
                <a:spcPct val="100000"/>
              </a:lnSpc>
              <a:spcBef>
                <a:spcPts val="137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https://github.com/luismessa/IBM-coursera-capstone-project/blob/d662fbe1184c49941776705e1f8a6257d4e32c32/EDA%20with%20SQL.ipynb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F790587-E211-01A9-43CC-D022E3DCF709}"/>
              </a:ext>
            </a:extLst>
          </p:cNvPr>
          <p:cNvSpPr txBox="1"/>
          <p:nvPr/>
        </p:nvSpPr>
        <p:spPr>
          <a:xfrm>
            <a:off x="916939" y="1523746"/>
            <a:ext cx="10274300" cy="41490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added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map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objects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circles,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lines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endParaRPr sz="2200" dirty="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each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map.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7150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assigned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(failure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success)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1.i.e.,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0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failure,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1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810895" indent="-229235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color-labeled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marker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clusters,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identified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which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have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relatively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high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256540" indent="-229235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distances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proximities.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some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question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instance: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30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Are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near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railways,</a:t>
            </a:r>
            <a:r>
              <a:rPr sz="18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highways</a:t>
            </a:r>
            <a:r>
              <a:rPr sz="1800" spc="5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coastlines.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395"/>
              </a:spcBef>
              <a:buChar char="-"/>
              <a:tabLst>
                <a:tab pos="698500" algn="l"/>
                <a:tab pos="699135" algn="l"/>
              </a:tabLst>
            </a:pPr>
            <a:r>
              <a:rPr sz="1800" spc="-35" dirty="0">
                <a:solidFill>
                  <a:srgbClr val="767070"/>
                </a:solidFill>
                <a:latin typeface="Microsoft Sans Serif"/>
                <a:cs typeface="Microsoft Sans Serif"/>
              </a:rPr>
              <a:t>Do</a:t>
            </a:r>
            <a:r>
              <a:rPr sz="1800" spc="4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launch</a:t>
            </a:r>
            <a:r>
              <a:rPr sz="1800" spc="4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sites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keep</a:t>
            </a:r>
            <a:r>
              <a:rPr sz="1800" spc="6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certain</a:t>
            </a:r>
            <a:r>
              <a:rPr sz="1800" spc="7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distance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767070"/>
                </a:solidFill>
                <a:latin typeface="Microsoft Sans Serif"/>
                <a:cs typeface="Microsoft Sans Serif"/>
              </a:rPr>
              <a:t>away</a:t>
            </a:r>
            <a:r>
              <a:rPr sz="18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800" spc="3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cities.</a:t>
            </a:r>
            <a:endParaRPr sz="18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50064F3-F22F-2999-1320-D2DBE8F38296}"/>
              </a:ext>
            </a:extLst>
          </p:cNvPr>
          <p:cNvSpPr txBox="1"/>
          <p:nvPr/>
        </p:nvSpPr>
        <p:spPr>
          <a:xfrm>
            <a:off x="1110183" y="1663344"/>
            <a:ext cx="9515475" cy="2762936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241300" indent="-229235">
              <a:lnSpc>
                <a:spcPct val="100000"/>
              </a:lnSpc>
              <a:spcBef>
                <a:spcPts val="1505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dashboard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pie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charts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certain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9235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plotted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scatter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graph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Mass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(Kg)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9235">
              <a:lnSpc>
                <a:spcPct val="100000"/>
              </a:lnSpc>
              <a:spcBef>
                <a:spcPts val="1390"/>
              </a:spcBef>
              <a:buFont typeface="Arial MT"/>
              <a:buChar char="•"/>
              <a:tabLst>
                <a:tab pos="240665" algn="l"/>
                <a:tab pos="241935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5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https://github.com/luismessa/IBM-coursera-capstone-project/blob/d662fbe1184c49941776705e1f8a6257d4e32c32/app.py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10A6A662-5BD5-4113-3F73-9647C72525BE}"/>
              </a:ext>
            </a:extLst>
          </p:cNvPr>
          <p:cNvSpPr txBox="1"/>
          <p:nvPr/>
        </p:nvSpPr>
        <p:spPr>
          <a:xfrm>
            <a:off x="848969" y="1842261"/>
            <a:ext cx="10298929" cy="41158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loaded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numpy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transformed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split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training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testing.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1878964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built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tune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hyperparameters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GridSearchCV.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6926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accuracy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metric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our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model,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improved the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 using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engineering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tuning.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33972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https://github.com/luismessa/IBM-coursera-capstone-project/blob/d662fbe1184c49941776705e1f8a6257d4e32c32/Machine%20Learning%20Prediction.ipynb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1FEB38D6-5425-7053-AF4B-A612E7BBF8EB}"/>
              </a:ext>
            </a:extLst>
          </p:cNvPr>
          <p:cNvSpPr txBox="1"/>
          <p:nvPr/>
        </p:nvSpPr>
        <p:spPr>
          <a:xfrm>
            <a:off x="943762" y="2074291"/>
            <a:ext cx="10404475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plot,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found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A345BF98-2230-382E-3EB5-A707557922E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05483" y="2953511"/>
            <a:ext cx="9677400" cy="250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object 4">
            <a:extLst>
              <a:ext uri="{FF2B5EF4-FFF2-40B4-BE49-F238E27FC236}">
                <a16:creationId xmlns:a16="http://schemas.microsoft.com/office/drawing/2014/main" id="{6C8130EC-8775-5F42-3502-B9013D2E347A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82933" y="3581453"/>
            <a:ext cx="6778010" cy="2374630"/>
          </a:xfrm>
          <a:prstGeom prst="rect">
            <a:avLst/>
          </a:prstGeom>
        </p:spPr>
      </p:pic>
      <p:pic>
        <p:nvPicPr>
          <p:cNvPr id="7" name="object 5">
            <a:extLst>
              <a:ext uri="{FF2B5EF4-FFF2-40B4-BE49-F238E27FC236}">
                <a16:creationId xmlns:a16="http://schemas.microsoft.com/office/drawing/2014/main" id="{743E392D-9D8E-39B4-F956-7EC3FE46FA60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829287" y="1597609"/>
            <a:ext cx="6533425" cy="158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313FD1CA-2B3F-A21D-C990-27A702FD71AB}"/>
              </a:ext>
            </a:extLst>
          </p:cNvPr>
          <p:cNvSpPr txBox="1"/>
          <p:nvPr/>
        </p:nvSpPr>
        <p:spPr>
          <a:xfrm>
            <a:off x="770011" y="3330827"/>
            <a:ext cx="355028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dirty="0">
                <a:latin typeface="Microsoft Sans Serif"/>
                <a:cs typeface="Microsoft Sans Serif"/>
              </a:rPr>
              <a:t>plot,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-9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135" dirty="0">
                <a:latin typeface="Microsoft Sans Serif"/>
                <a:cs typeface="Microsoft Sans Serif"/>
              </a:rPr>
              <a:t>see </a:t>
            </a:r>
            <a:r>
              <a:rPr sz="2200" spc="-130" dirty="0">
                <a:latin typeface="Microsoft Sans Serif"/>
                <a:cs typeface="Microsoft Sans Serif"/>
              </a:rPr>
              <a:t> </a:t>
            </a:r>
            <a:r>
              <a:rPr sz="2200" spc="-10" dirty="0">
                <a:latin typeface="Microsoft Sans Serif"/>
                <a:cs typeface="Microsoft Sans Serif"/>
              </a:rPr>
              <a:t>tha</a:t>
            </a:r>
            <a:r>
              <a:rPr sz="2200" spc="-5" dirty="0">
                <a:latin typeface="Microsoft Sans Serif"/>
                <a:cs typeface="Microsoft Sans Serif"/>
              </a:rPr>
              <a:t>t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5" dirty="0">
                <a:latin typeface="Microsoft Sans Serif"/>
                <a:cs typeface="Microsoft Sans Serif"/>
              </a:rPr>
              <a:t>E</a:t>
            </a:r>
            <a:r>
              <a:rPr sz="2200" spc="-310" dirty="0">
                <a:latin typeface="Microsoft Sans Serif"/>
                <a:cs typeface="Microsoft Sans Serif"/>
              </a:rPr>
              <a:t>S</a:t>
            </a:r>
            <a:r>
              <a:rPr sz="2200" spc="-5" dirty="0">
                <a:latin typeface="Microsoft Sans Serif"/>
                <a:cs typeface="Microsoft Sans Serif"/>
              </a:rPr>
              <a:t>-</a:t>
            </a:r>
            <a:r>
              <a:rPr sz="2200" spc="-40" dirty="0">
                <a:latin typeface="Microsoft Sans Serif"/>
                <a:cs typeface="Microsoft Sans Serif"/>
              </a:rPr>
              <a:t>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H</a:t>
            </a:r>
            <a:r>
              <a:rPr sz="2200" spc="-229" dirty="0">
                <a:latin typeface="Microsoft Sans Serif"/>
                <a:cs typeface="Microsoft Sans Serif"/>
              </a:rPr>
              <a:t>E</a:t>
            </a:r>
            <a:r>
              <a:rPr sz="2200" spc="-220" dirty="0">
                <a:latin typeface="Microsoft Sans Serif"/>
                <a:cs typeface="Microsoft Sans Serif"/>
              </a:rPr>
              <a:t>O</a:t>
            </a:r>
            <a:r>
              <a:rPr sz="2200" spc="-80" dirty="0">
                <a:latin typeface="Microsoft Sans Serif"/>
                <a:cs typeface="Microsoft Sans Serif"/>
              </a:rPr>
              <a:t>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185" dirty="0">
                <a:latin typeface="Microsoft Sans Serif"/>
                <a:cs typeface="Microsoft Sans Serif"/>
              </a:rPr>
              <a:t>SSO, 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55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success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699B3891-A066-39C5-DBFE-8E8A53751129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801164" y="2119634"/>
            <a:ext cx="6484447" cy="337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A0E81AD-025B-5B2E-CE6D-C4A0A91B8E3F}"/>
              </a:ext>
            </a:extLst>
          </p:cNvPr>
          <p:cNvSpPr txBox="1"/>
          <p:nvPr/>
        </p:nvSpPr>
        <p:spPr>
          <a:xfrm>
            <a:off x="848969" y="2086482"/>
            <a:ext cx="1021270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plot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vs.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type.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4" dirty="0">
                <a:solidFill>
                  <a:srgbClr val="292929"/>
                </a:solidFill>
                <a:latin typeface="Microsoft Sans Serif"/>
                <a:cs typeface="Microsoft Sans Serif"/>
              </a:rPr>
              <a:t>GTO</a:t>
            </a:r>
            <a:r>
              <a:rPr sz="2200" spc="-2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no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relationship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number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3DC5A363-0F7F-F48C-41F9-00BD108706E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342644" y="3529584"/>
            <a:ext cx="8263128" cy="2104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202204F8-D5A7-6DCB-4958-9EF4FD603C42}"/>
              </a:ext>
            </a:extLst>
          </p:cNvPr>
          <p:cNvSpPr txBox="1"/>
          <p:nvPr/>
        </p:nvSpPr>
        <p:spPr>
          <a:xfrm>
            <a:off x="848969" y="2074291"/>
            <a:ext cx="1000633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observe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heavy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payloads,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are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more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75" dirty="0">
                <a:solidFill>
                  <a:srgbClr val="292929"/>
                </a:solidFill>
                <a:latin typeface="Microsoft Sans Serif"/>
                <a:cs typeface="Microsoft Sans Serif"/>
              </a:rPr>
              <a:t>PO, </a:t>
            </a:r>
            <a:r>
              <a:rPr sz="2200" spc="-5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LEO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40" dirty="0">
                <a:solidFill>
                  <a:srgbClr val="292929"/>
                </a:solidFill>
                <a:latin typeface="Microsoft Sans Serif"/>
                <a:cs typeface="Microsoft Sans Serif"/>
              </a:rPr>
              <a:t>ISS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6A3F6BA0-A426-B472-0F9E-B2DA50C1BDB3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46047" y="3429000"/>
            <a:ext cx="908304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B2D1205-924C-0F23-F26C-0FC503F4A62D}"/>
              </a:ext>
            </a:extLst>
          </p:cNvPr>
          <p:cNvSpPr txBox="1"/>
          <p:nvPr/>
        </p:nvSpPr>
        <p:spPr>
          <a:xfrm>
            <a:off x="770011" y="2920762"/>
            <a:ext cx="3272790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7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dirty="0">
                <a:latin typeface="Microsoft Sans Serif"/>
                <a:cs typeface="Microsoft Sans Serif"/>
              </a:rPr>
              <a:t>plot,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95" dirty="0">
                <a:latin typeface="Microsoft Sans Serif"/>
                <a:cs typeface="Microsoft Sans Serif"/>
              </a:rPr>
              <a:t>we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14" dirty="0">
                <a:latin typeface="Microsoft Sans Serif"/>
                <a:cs typeface="Microsoft Sans Serif"/>
              </a:rPr>
              <a:t>can </a:t>
            </a:r>
            <a:r>
              <a:rPr sz="2200" spc="-11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observe </a:t>
            </a:r>
            <a:r>
              <a:rPr sz="2200" spc="-10" dirty="0">
                <a:latin typeface="Microsoft Sans Serif"/>
                <a:cs typeface="Microsoft Sans Serif"/>
              </a:rPr>
              <a:t>that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-12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 </a:t>
            </a:r>
            <a:r>
              <a:rPr sz="2200" spc="-570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since</a:t>
            </a:r>
            <a:r>
              <a:rPr sz="2200" spc="-85" dirty="0">
                <a:latin typeface="Microsoft Sans Serif"/>
                <a:cs typeface="Microsoft Sans Serif"/>
              </a:rPr>
              <a:t> </a:t>
            </a:r>
            <a:r>
              <a:rPr sz="2200" spc="105" dirty="0">
                <a:latin typeface="Microsoft Sans Serif"/>
                <a:cs typeface="Microsoft Sans Serif"/>
              </a:rPr>
              <a:t>2013 </a:t>
            </a:r>
            <a:r>
              <a:rPr sz="2200" spc="-10" dirty="0">
                <a:latin typeface="Microsoft Sans Serif"/>
                <a:cs typeface="Microsoft Sans Serif"/>
              </a:rPr>
              <a:t>kept </a:t>
            </a:r>
            <a:r>
              <a:rPr sz="2200" spc="-35" dirty="0">
                <a:latin typeface="Microsoft Sans Serif"/>
                <a:cs typeface="Microsoft Sans Serif"/>
              </a:rPr>
              <a:t>on </a:t>
            </a:r>
            <a:r>
              <a:rPr sz="2200" spc="-3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increasing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35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F6AA7D68-C0E7-9AD1-7006-01A0560C64FC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747234" y="2000814"/>
            <a:ext cx="6199708" cy="35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5186B9B-06C6-4D7E-5EBD-9287E1C01D0C}"/>
              </a:ext>
            </a:extLst>
          </p:cNvPr>
          <p:cNvSpPr txBox="1"/>
          <p:nvPr/>
        </p:nvSpPr>
        <p:spPr>
          <a:xfrm>
            <a:off x="770011" y="2795905"/>
            <a:ext cx="3833495" cy="12661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241300" marR="5080" indent="-229235">
              <a:lnSpc>
                <a:spcPct val="90000"/>
              </a:lnSpc>
              <a:spcBef>
                <a:spcPts val="359"/>
              </a:spcBef>
              <a:buFont typeface="Arial MT"/>
              <a:buChar char="•"/>
              <a:tabLst>
                <a:tab pos="241300" algn="l"/>
                <a:tab pos="241935" algn="l"/>
              </a:tabLst>
            </a:pPr>
            <a:r>
              <a:rPr sz="2200" spc="-210" dirty="0">
                <a:latin typeface="Microsoft Sans Serif"/>
                <a:cs typeface="Microsoft Sans Serif"/>
              </a:rPr>
              <a:t>We</a:t>
            </a:r>
            <a:r>
              <a:rPr sz="2200" spc="-204" dirty="0">
                <a:latin typeface="Microsoft Sans Serif"/>
                <a:cs typeface="Microsoft Sans Serif"/>
              </a:rPr>
              <a:t> </a:t>
            </a:r>
            <a:r>
              <a:rPr sz="2200" spc="-80" dirty="0">
                <a:latin typeface="Microsoft Sans Serif"/>
                <a:cs typeface="Microsoft Sans Serif"/>
              </a:rPr>
              <a:t>used </a:t>
            </a:r>
            <a:r>
              <a:rPr sz="2200" spc="-35" dirty="0">
                <a:latin typeface="Microsoft Sans Serif"/>
                <a:cs typeface="Microsoft Sans Serif"/>
              </a:rPr>
              <a:t>the </a:t>
            </a:r>
            <a:r>
              <a:rPr sz="2200" spc="-85" dirty="0">
                <a:latin typeface="Microsoft Sans Serif"/>
                <a:cs typeface="Microsoft Sans Serif"/>
              </a:rPr>
              <a:t>key</a:t>
            </a:r>
            <a:r>
              <a:rPr sz="2200" spc="-80" dirty="0">
                <a:latin typeface="Microsoft Sans Serif"/>
                <a:cs typeface="Microsoft Sans Serif"/>
              </a:rPr>
              <a:t> </a:t>
            </a:r>
            <a:r>
              <a:rPr sz="2200" spc="-15" dirty="0">
                <a:latin typeface="Microsoft Sans Serif"/>
                <a:cs typeface="Microsoft Sans Serif"/>
              </a:rPr>
              <a:t>word </a:t>
            </a:r>
            <a:r>
              <a:rPr sz="2200" spc="-10" dirty="0">
                <a:latin typeface="Microsoft Sans Serif"/>
                <a:cs typeface="Microsoft Sans Serif"/>
              </a:rPr>
              <a:t> </a:t>
            </a:r>
            <a:r>
              <a:rPr sz="2200" b="1" spc="-95" dirty="0">
                <a:latin typeface="Arial"/>
                <a:cs typeface="Arial"/>
              </a:rPr>
              <a:t>D</a:t>
            </a:r>
            <a:r>
              <a:rPr sz="2200" b="1" spc="-200" dirty="0">
                <a:latin typeface="Arial"/>
                <a:cs typeface="Arial"/>
              </a:rPr>
              <a:t>IS</a:t>
            </a:r>
            <a:r>
              <a:rPr sz="2200" b="1" spc="-280" dirty="0">
                <a:latin typeface="Arial"/>
                <a:cs typeface="Arial"/>
              </a:rPr>
              <a:t>T</a:t>
            </a:r>
            <a:r>
              <a:rPr sz="2200" b="1" spc="-125" dirty="0">
                <a:latin typeface="Arial"/>
                <a:cs typeface="Arial"/>
              </a:rPr>
              <a:t>I</a:t>
            </a:r>
            <a:r>
              <a:rPr sz="2200" b="1" spc="-175" dirty="0">
                <a:latin typeface="Arial"/>
                <a:cs typeface="Arial"/>
              </a:rPr>
              <a:t>N</a:t>
            </a:r>
            <a:r>
              <a:rPr sz="2200" b="1" spc="-330" dirty="0">
                <a:latin typeface="Arial"/>
                <a:cs typeface="Arial"/>
              </a:rPr>
              <a:t>C</a:t>
            </a:r>
            <a:r>
              <a:rPr sz="2200" b="1" spc="-250" dirty="0">
                <a:latin typeface="Arial"/>
                <a:cs typeface="Arial"/>
              </a:rPr>
              <a:t>T</a:t>
            </a:r>
            <a:r>
              <a:rPr sz="2200" b="1" spc="-5" dirty="0">
                <a:latin typeface="Arial"/>
                <a:cs typeface="Arial"/>
              </a:rPr>
              <a:t> </a:t>
            </a:r>
            <a:r>
              <a:rPr sz="2200" spc="20" dirty="0">
                <a:latin typeface="Microsoft Sans Serif"/>
                <a:cs typeface="Microsoft Sans Serif"/>
              </a:rPr>
              <a:t>t</a:t>
            </a:r>
            <a:r>
              <a:rPr sz="2200" spc="55" dirty="0">
                <a:latin typeface="Microsoft Sans Serif"/>
                <a:cs typeface="Microsoft Sans Serif"/>
              </a:rPr>
              <a:t>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70" dirty="0">
                <a:latin typeface="Microsoft Sans Serif"/>
                <a:cs typeface="Microsoft Sans Serif"/>
              </a:rPr>
              <a:t>show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only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uniq</a:t>
            </a:r>
            <a:r>
              <a:rPr sz="2200" spc="-45" dirty="0">
                <a:latin typeface="Microsoft Sans Serif"/>
                <a:cs typeface="Microsoft Sans Serif"/>
              </a:rPr>
              <a:t>u</a:t>
            </a:r>
            <a:r>
              <a:rPr sz="2200" spc="-85" dirty="0">
                <a:latin typeface="Microsoft Sans Serif"/>
                <a:cs typeface="Microsoft Sans Serif"/>
              </a:rPr>
              <a:t>e  </a:t>
            </a:r>
            <a:r>
              <a:rPr sz="2200" spc="-80" dirty="0">
                <a:latin typeface="Microsoft Sans Serif"/>
                <a:cs typeface="Microsoft Sans Serif"/>
              </a:rPr>
              <a:t>launch</a:t>
            </a:r>
            <a:r>
              <a:rPr sz="2200" spc="40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sites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25" dirty="0">
                <a:latin typeface="Microsoft Sans Serif"/>
                <a:cs typeface="Microsoft Sans Serif"/>
              </a:rPr>
              <a:t>from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55" dirty="0">
                <a:latin typeface="Microsoft Sans Serif"/>
                <a:cs typeface="Microsoft Sans Serif"/>
              </a:rPr>
              <a:t>SpaceX </a:t>
            </a:r>
            <a:r>
              <a:rPr sz="2200" spc="-150" dirty="0">
                <a:latin typeface="Microsoft Sans Serif"/>
                <a:cs typeface="Microsoft Sans Serif"/>
              </a:rPr>
              <a:t> </a:t>
            </a:r>
            <a:r>
              <a:rPr sz="2200" spc="-60" dirty="0">
                <a:latin typeface="Microsoft Sans Serif"/>
                <a:cs typeface="Microsoft Sans Serif"/>
              </a:rPr>
              <a:t>data.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E7D467B3-0710-BE98-17A2-848DE9530D8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228119" y="2034329"/>
            <a:ext cx="6193870" cy="328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C65B2A3A-124E-4DA3-8700-E65A78C08FB5}"/>
              </a:ext>
            </a:extLst>
          </p:cNvPr>
          <p:cNvSpPr txBox="1"/>
          <p:nvPr/>
        </p:nvSpPr>
        <p:spPr>
          <a:xfrm>
            <a:off x="848969" y="4921377"/>
            <a:ext cx="937641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above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display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5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where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begin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endParaRPr sz="2200">
              <a:latin typeface="Microsoft Sans Serif"/>
              <a:cs typeface="Microsoft Sans Serif"/>
            </a:endParaRPr>
          </a:p>
          <a:p>
            <a:pPr marL="241300">
              <a:lnSpc>
                <a:spcPct val="100000"/>
              </a:lnSpc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`CCA`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B723C101-3E46-A307-153D-BE19AFD15E9D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7155" y="1626107"/>
            <a:ext cx="10027920" cy="2907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F42F6961-3CA9-C43F-B80E-D9B631A64BDD}"/>
              </a:ext>
            </a:extLst>
          </p:cNvPr>
          <p:cNvSpPr txBox="1"/>
          <p:nvPr/>
        </p:nvSpPr>
        <p:spPr>
          <a:xfrm>
            <a:off x="848969" y="1842261"/>
            <a:ext cx="9051290" cy="6959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calculated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total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payload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carried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NASA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45596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query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below</a:t>
            </a:r>
            <a:endParaRPr sz="2200">
              <a:latin typeface="Microsoft Sans Serif"/>
              <a:cs typeface="Microsoft Sans Serif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9F32DF09-0427-1E51-0BA8-6760D9EAEF46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59279" y="2833116"/>
            <a:ext cx="7414259" cy="29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FA66EFCC-31E4-7CEF-857C-2ECF001026B3}"/>
              </a:ext>
            </a:extLst>
          </p:cNvPr>
          <p:cNvSpPr txBox="1"/>
          <p:nvPr/>
        </p:nvSpPr>
        <p:spPr>
          <a:xfrm>
            <a:off x="1290619" y="2699633"/>
            <a:ext cx="3002990" cy="1458733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calculated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average </a:t>
            </a:r>
            <a:r>
              <a:rPr sz="2000" spc="-7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-114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carried </a:t>
            </a:r>
            <a:r>
              <a:rPr sz="2000" spc="-35" dirty="0">
                <a:latin typeface="Microsoft Sans Serif"/>
                <a:cs typeface="Microsoft Sans Serif"/>
              </a:rPr>
              <a:t>by </a:t>
            </a:r>
            <a:r>
              <a:rPr sz="2000" spc="-30" dirty="0">
                <a:latin typeface="Microsoft Sans Serif"/>
                <a:cs typeface="Microsoft Sans Serif"/>
              </a:rPr>
              <a:t> </a:t>
            </a:r>
            <a:r>
              <a:rPr sz="2000" spc="-20" dirty="0">
                <a:latin typeface="Microsoft Sans Serif"/>
                <a:cs typeface="Microsoft Sans Serif"/>
              </a:rPr>
              <a:t>booster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version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F9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v1.1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-135" dirty="0">
                <a:latin typeface="Microsoft Sans Serif"/>
                <a:cs typeface="Microsoft Sans Serif"/>
              </a:rPr>
              <a:t>as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65" dirty="0">
                <a:latin typeface="Microsoft Sans Serif"/>
                <a:cs typeface="Microsoft Sans Serif"/>
              </a:rPr>
              <a:t>2928.4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12" name="object 9">
            <a:extLst>
              <a:ext uri="{FF2B5EF4-FFF2-40B4-BE49-F238E27FC236}">
                <a16:creationId xmlns:a16="http://schemas.microsoft.com/office/drawing/2014/main" id="{68C468F1-2672-8BDD-9F59-074954E9A7F8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988933" y="2521486"/>
            <a:ext cx="5029710" cy="17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8B46FD94-EF56-DBC3-9AC6-F1C286C52F37}"/>
              </a:ext>
            </a:extLst>
          </p:cNvPr>
          <p:cNvSpPr txBox="1"/>
          <p:nvPr/>
        </p:nvSpPr>
        <p:spPr>
          <a:xfrm>
            <a:off x="696772" y="1775205"/>
            <a:ext cx="3734435" cy="1040765"/>
          </a:xfrm>
          <a:prstGeom prst="rect">
            <a:avLst/>
          </a:prstGeom>
        </p:spPr>
        <p:txBody>
          <a:bodyPr vert="horz" wrap="square" lIns="0" tIns="43815" rIns="0" bIns="0" rtlCol="0">
            <a:spAutoFit/>
          </a:bodyPr>
          <a:lstStyle/>
          <a:p>
            <a:pPr marL="266700" marR="30480" indent="-229235">
              <a:lnSpc>
                <a:spcPts val="1939"/>
              </a:lnSpc>
              <a:spcBef>
                <a:spcPts val="345"/>
              </a:spcBef>
              <a:buFont typeface="Arial MT"/>
              <a:buChar char="•"/>
              <a:tabLst>
                <a:tab pos="266700" algn="l"/>
                <a:tab pos="267335" algn="l"/>
              </a:tabLst>
            </a:pPr>
            <a:r>
              <a:rPr sz="1800" spc="-170" dirty="0">
                <a:latin typeface="Microsoft Sans Serif"/>
                <a:cs typeface="Microsoft Sans Serif"/>
              </a:rPr>
              <a:t>We</a:t>
            </a:r>
            <a:r>
              <a:rPr sz="1800" spc="55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observed</a:t>
            </a:r>
            <a:r>
              <a:rPr sz="1800" spc="50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that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50" dirty="0">
                <a:latin typeface="Microsoft Sans Serif"/>
                <a:cs typeface="Microsoft Sans Serif"/>
              </a:rPr>
              <a:t>dates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5" dirty="0">
                <a:latin typeface="Microsoft Sans Serif"/>
                <a:cs typeface="Microsoft Sans Serif"/>
              </a:rPr>
              <a:t>of</a:t>
            </a:r>
            <a:r>
              <a:rPr sz="1800" spc="25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the </a:t>
            </a:r>
            <a:r>
              <a:rPr sz="1800" spc="-20" dirty="0">
                <a:latin typeface="Microsoft Sans Serif"/>
                <a:cs typeface="Microsoft Sans Serif"/>
              </a:rPr>
              <a:t> </a:t>
            </a:r>
            <a:r>
              <a:rPr sz="1800" dirty="0">
                <a:latin typeface="Microsoft Sans Serif"/>
                <a:cs typeface="Microsoft Sans Serif"/>
              </a:rPr>
              <a:t>first</a:t>
            </a:r>
            <a:r>
              <a:rPr sz="1800" spc="65" dirty="0">
                <a:latin typeface="Microsoft Sans Serif"/>
                <a:cs typeface="Microsoft Sans Serif"/>
              </a:rPr>
              <a:t> </a:t>
            </a:r>
            <a:r>
              <a:rPr sz="1800" spc="-75" dirty="0"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latin typeface="Microsoft Sans Serif"/>
                <a:cs typeface="Microsoft Sans Serif"/>
              </a:rPr>
              <a:t> </a:t>
            </a:r>
            <a:r>
              <a:rPr sz="1800" spc="-25" dirty="0">
                <a:latin typeface="Microsoft Sans Serif"/>
                <a:cs typeface="Microsoft Sans Serif"/>
              </a:rPr>
              <a:t>landing</a:t>
            </a:r>
            <a:r>
              <a:rPr sz="1800" spc="60" dirty="0">
                <a:latin typeface="Microsoft Sans Serif"/>
                <a:cs typeface="Microsoft Sans Serif"/>
              </a:rPr>
              <a:t> </a:t>
            </a:r>
            <a:r>
              <a:rPr sz="1800" spc="-45" dirty="0">
                <a:latin typeface="Microsoft Sans Serif"/>
                <a:cs typeface="Microsoft Sans Serif"/>
              </a:rPr>
              <a:t>outcome</a:t>
            </a:r>
            <a:r>
              <a:rPr sz="1800" spc="40" dirty="0">
                <a:latin typeface="Microsoft Sans Serif"/>
                <a:cs typeface="Microsoft Sans Serif"/>
              </a:rPr>
              <a:t> </a:t>
            </a:r>
            <a:r>
              <a:rPr sz="1800" spc="-30" dirty="0">
                <a:latin typeface="Microsoft Sans Serif"/>
                <a:cs typeface="Microsoft Sans Serif"/>
              </a:rPr>
              <a:t>on </a:t>
            </a:r>
            <a:r>
              <a:rPr sz="1800" spc="-465" dirty="0">
                <a:latin typeface="Microsoft Sans Serif"/>
                <a:cs typeface="Microsoft Sans Serif"/>
              </a:rPr>
              <a:t> </a:t>
            </a:r>
            <a:r>
              <a:rPr sz="1800" spc="-10" dirty="0">
                <a:latin typeface="Microsoft Sans Serif"/>
                <a:cs typeface="Microsoft Sans Serif"/>
              </a:rPr>
              <a:t>ground </a:t>
            </a:r>
            <a:r>
              <a:rPr sz="1800" spc="-35" dirty="0">
                <a:latin typeface="Microsoft Sans Serif"/>
                <a:cs typeface="Microsoft Sans Serif"/>
              </a:rPr>
              <a:t>pad </a:t>
            </a:r>
            <a:r>
              <a:rPr sz="1800" spc="-95" dirty="0">
                <a:latin typeface="Microsoft Sans Serif"/>
                <a:cs typeface="Microsoft Sans Serif"/>
              </a:rPr>
              <a:t>was</a:t>
            </a:r>
            <a:r>
              <a:rPr sz="1800" spc="-90" dirty="0">
                <a:latin typeface="Microsoft Sans Serif"/>
                <a:cs typeface="Microsoft Sans Serif"/>
              </a:rPr>
              <a:t> </a:t>
            </a:r>
            <a:r>
              <a:rPr sz="1800" spc="40" dirty="0">
                <a:latin typeface="Microsoft Sans Serif"/>
                <a:cs typeface="Microsoft Sans Serif"/>
              </a:rPr>
              <a:t>22</a:t>
            </a:r>
            <a:r>
              <a:rPr sz="1800" spc="60" baseline="25462" dirty="0">
                <a:latin typeface="Microsoft Sans Serif"/>
                <a:cs typeface="Microsoft Sans Serif"/>
              </a:rPr>
              <a:t>nd</a:t>
            </a:r>
            <a:r>
              <a:rPr sz="1800" spc="67" baseline="25462" dirty="0">
                <a:latin typeface="Microsoft Sans Serif"/>
                <a:cs typeface="Microsoft Sans Serif"/>
              </a:rPr>
              <a:t> </a:t>
            </a:r>
            <a:r>
              <a:rPr sz="1800" spc="-70" dirty="0">
                <a:latin typeface="Microsoft Sans Serif"/>
                <a:cs typeface="Microsoft Sans Serif"/>
              </a:rPr>
              <a:t>December </a:t>
            </a:r>
            <a:r>
              <a:rPr sz="1800" spc="-65" dirty="0">
                <a:latin typeface="Microsoft Sans Serif"/>
                <a:cs typeface="Microsoft Sans Serif"/>
              </a:rPr>
              <a:t> </a:t>
            </a:r>
            <a:r>
              <a:rPr sz="1800" spc="85" dirty="0">
                <a:latin typeface="Microsoft Sans Serif"/>
                <a:cs typeface="Microsoft Sans Serif"/>
              </a:rPr>
              <a:t>2015</a:t>
            </a:r>
            <a:endParaRPr sz="1800" dirty="0">
              <a:latin typeface="Microsoft Sans Serif"/>
              <a:cs typeface="Microsoft Sans Serif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72DCDCD2-E783-299E-92AF-4CB0B6FCE8B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319102" y="2821661"/>
            <a:ext cx="6229769" cy="2075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object 5">
            <a:extLst>
              <a:ext uri="{FF2B5EF4-FFF2-40B4-BE49-F238E27FC236}">
                <a16:creationId xmlns:a16="http://schemas.microsoft.com/office/drawing/2014/main" id="{AE30B78E-A3CD-04C3-61B2-FB1EA26A4BD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127" y="1783079"/>
            <a:ext cx="6252972" cy="4283964"/>
          </a:xfrm>
          <a:prstGeom prst="rect">
            <a:avLst/>
          </a:prstGeom>
        </p:spPr>
      </p:pic>
      <p:sp>
        <p:nvSpPr>
          <p:cNvPr id="7" name="object 6">
            <a:extLst>
              <a:ext uri="{FF2B5EF4-FFF2-40B4-BE49-F238E27FC236}">
                <a16:creationId xmlns:a16="http://schemas.microsoft.com/office/drawing/2014/main" id="{0A8F376B-8F20-F609-EBFE-35A6D421D801}"/>
              </a:ext>
            </a:extLst>
          </p:cNvPr>
          <p:cNvSpPr txBox="1"/>
          <p:nvPr/>
        </p:nvSpPr>
        <p:spPr>
          <a:xfrm>
            <a:off x="7623809" y="1770633"/>
            <a:ext cx="3820795" cy="225171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boosters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which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have </a:t>
            </a:r>
            <a:r>
              <a:rPr sz="2000" spc="-85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successfully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landed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on</a:t>
            </a:r>
            <a:r>
              <a:rPr sz="2000" spc="8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drone </a:t>
            </a:r>
            <a:r>
              <a:rPr sz="2000" spc="-2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ship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40" dirty="0">
                <a:latin typeface="Arial"/>
                <a:cs typeface="Arial"/>
              </a:rPr>
              <a:t>AND </a:t>
            </a:r>
            <a:r>
              <a:rPr sz="2000" b="1" spc="-135" dirty="0">
                <a:latin typeface="Arial"/>
                <a:cs typeface="Arial"/>
              </a:rPr>
              <a:t> </a:t>
            </a:r>
            <a:r>
              <a:rPr sz="2000" spc="-10" dirty="0">
                <a:latin typeface="Microsoft Sans Serif"/>
                <a:cs typeface="Microsoft Sans Serif"/>
              </a:rPr>
              <a:t>condition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13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determine </a:t>
            </a:r>
            <a:r>
              <a:rPr sz="2000" spc="-35" dirty="0">
                <a:latin typeface="Microsoft Sans Serif"/>
                <a:cs typeface="Microsoft Sans Serif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successful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with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payload </a:t>
            </a:r>
            <a:r>
              <a:rPr sz="2000" spc="-40" dirty="0">
                <a:latin typeface="Microsoft Sans Serif"/>
                <a:cs typeface="Microsoft Sans Serif"/>
              </a:rPr>
              <a:t> </a:t>
            </a:r>
            <a:r>
              <a:rPr sz="2000" spc="-120" dirty="0">
                <a:latin typeface="Microsoft Sans Serif"/>
                <a:cs typeface="Microsoft Sans Serif"/>
              </a:rPr>
              <a:t>mass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greater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4000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but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90" dirty="0">
                <a:latin typeface="Microsoft Sans Serif"/>
                <a:cs typeface="Microsoft Sans Serif"/>
              </a:rPr>
              <a:t>less </a:t>
            </a:r>
            <a:r>
              <a:rPr sz="2000" spc="-51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than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95" dirty="0">
                <a:latin typeface="Microsoft Sans Serif"/>
                <a:cs typeface="Microsoft Sans Serif"/>
              </a:rPr>
              <a:t>6000</a:t>
            </a:r>
            <a:endParaRPr sz="200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15DD658-0026-1B59-781D-627BC2DFCD6A}"/>
              </a:ext>
            </a:extLst>
          </p:cNvPr>
          <p:cNvSpPr txBox="1"/>
          <p:nvPr/>
        </p:nvSpPr>
        <p:spPr>
          <a:xfrm>
            <a:off x="6898253" y="2989262"/>
            <a:ext cx="3836035" cy="87947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241300" marR="5080" indent="-228600">
              <a:lnSpc>
                <a:spcPts val="2160"/>
              </a:lnSpc>
              <a:spcBef>
                <a:spcPts val="37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110" dirty="0">
                <a:latin typeface="Microsoft Sans Serif"/>
                <a:cs typeface="Microsoft Sans Serif"/>
              </a:rPr>
              <a:t> </a:t>
            </a:r>
            <a:r>
              <a:rPr sz="2000" spc="-70" dirty="0">
                <a:latin typeface="Microsoft Sans Serif"/>
                <a:cs typeface="Microsoft Sans Serif"/>
              </a:rPr>
              <a:t>used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wildcard</a:t>
            </a:r>
            <a:r>
              <a:rPr sz="2000" spc="9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like</a:t>
            </a:r>
            <a:r>
              <a:rPr sz="2000" spc="100" dirty="0">
                <a:latin typeface="Microsoft Sans Serif"/>
                <a:cs typeface="Microsoft Sans Serif"/>
              </a:rPr>
              <a:t> </a:t>
            </a:r>
            <a:r>
              <a:rPr sz="2000" spc="15" dirty="0">
                <a:latin typeface="Microsoft Sans Serif"/>
                <a:cs typeface="Microsoft Sans Serif"/>
              </a:rPr>
              <a:t>‘%’</a:t>
            </a:r>
            <a:r>
              <a:rPr sz="2000" spc="120" dirty="0">
                <a:latin typeface="Microsoft Sans Serif"/>
                <a:cs typeface="Microsoft Sans Serif"/>
              </a:rPr>
              <a:t> </a:t>
            </a:r>
            <a:r>
              <a:rPr sz="2000" spc="35" dirty="0">
                <a:latin typeface="Microsoft Sans Serif"/>
                <a:cs typeface="Microsoft Sans Serif"/>
              </a:rPr>
              <a:t>to 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25" dirty="0">
                <a:latin typeface="Arial"/>
                <a:cs typeface="Arial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30" dirty="0">
                <a:latin typeface="Microsoft Sans Serif"/>
                <a:cs typeface="Microsoft Sans Serif"/>
              </a:rPr>
              <a:t>i</a:t>
            </a:r>
            <a:r>
              <a:rPr sz="2000" spc="-55" dirty="0">
                <a:latin typeface="Microsoft Sans Serif"/>
                <a:cs typeface="Microsoft Sans Serif"/>
              </a:rPr>
              <a:t>ssi</a:t>
            </a:r>
            <a:r>
              <a:rPr sz="2000" spc="-85" dirty="0">
                <a:latin typeface="Microsoft Sans Serif"/>
                <a:cs typeface="Microsoft Sans Serif"/>
              </a:rPr>
              <a:t>o</a:t>
            </a:r>
            <a:r>
              <a:rPr sz="2000" spc="-90" dirty="0">
                <a:latin typeface="Microsoft Sans Serif"/>
                <a:cs typeface="Microsoft Sans Serif"/>
              </a:rPr>
              <a:t>n</a:t>
            </a:r>
            <a:r>
              <a:rPr sz="2000" spc="-114" dirty="0">
                <a:latin typeface="Microsoft Sans Serif"/>
                <a:cs typeface="Microsoft Sans Serif"/>
              </a:rPr>
              <a:t>O</a:t>
            </a:r>
            <a:r>
              <a:rPr sz="2000" spc="-45" dirty="0">
                <a:latin typeface="Microsoft Sans Serif"/>
                <a:cs typeface="Microsoft Sans Serif"/>
              </a:rPr>
              <a:t>utcome  </a:t>
            </a:r>
            <a:r>
              <a:rPr sz="2000" spc="-100" dirty="0">
                <a:latin typeface="Microsoft Sans Serif"/>
                <a:cs typeface="Microsoft Sans Serif"/>
              </a:rPr>
              <a:t>was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110" dirty="0">
                <a:latin typeface="Microsoft Sans Serif"/>
                <a:cs typeface="Microsoft Sans Serif"/>
              </a:rPr>
              <a:t>success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5" dirty="0">
                <a:latin typeface="Microsoft Sans Serif"/>
                <a:cs typeface="Microsoft Sans Serif"/>
              </a:rPr>
              <a:t>or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130" dirty="0">
                <a:latin typeface="Microsoft Sans Serif"/>
                <a:cs typeface="Microsoft Sans Serif"/>
              </a:rPr>
              <a:t>a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failure.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7" name="object 6">
            <a:extLst>
              <a:ext uri="{FF2B5EF4-FFF2-40B4-BE49-F238E27FC236}">
                <a16:creationId xmlns:a16="http://schemas.microsoft.com/office/drawing/2014/main" id="{10954DF7-9C0E-5D89-F430-C98CBCCC3E3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43127" y="1456944"/>
            <a:ext cx="5109972" cy="463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3399FB45-9A42-D5C8-6F8D-158F79C958C4}"/>
              </a:ext>
            </a:extLst>
          </p:cNvPr>
          <p:cNvSpPr txBox="1"/>
          <p:nvPr/>
        </p:nvSpPr>
        <p:spPr>
          <a:xfrm>
            <a:off x="1053250" y="1470877"/>
            <a:ext cx="5253355" cy="4755515"/>
          </a:xfrm>
          <a:prstGeom prst="rect">
            <a:avLst/>
          </a:prstGeom>
        </p:spPr>
        <p:txBody>
          <a:bodyPr vert="horz" wrap="square" lIns="0" tIns="1625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2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methodologies</a:t>
            </a:r>
            <a:endParaRPr sz="20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through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API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0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85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7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Prediction</a:t>
            </a:r>
            <a:endParaRPr sz="17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9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Summary</a:t>
            </a:r>
            <a:r>
              <a:rPr sz="20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0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all</a:t>
            </a:r>
            <a:r>
              <a:rPr sz="20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0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results</a:t>
            </a:r>
            <a:endParaRPr sz="20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01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17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7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17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4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17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7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screenshots</a:t>
            </a:r>
            <a:endParaRPr sz="17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990"/>
              </a:spcBef>
              <a:buChar char="-"/>
              <a:tabLst>
                <a:tab pos="697865" algn="l"/>
                <a:tab pos="699135" algn="l"/>
              </a:tabLst>
            </a:pPr>
            <a:r>
              <a:rPr sz="17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17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17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7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result</a:t>
            </a:r>
            <a:endParaRPr sz="17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93E69968-63EE-0F08-321E-19C882C3B06A}"/>
              </a:ext>
            </a:extLst>
          </p:cNvPr>
          <p:cNvSpPr txBox="1"/>
          <p:nvPr/>
        </p:nvSpPr>
        <p:spPr>
          <a:xfrm>
            <a:off x="770011" y="2819717"/>
            <a:ext cx="3220085" cy="121856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241300" marR="5080" indent="-228600">
              <a:lnSpc>
                <a:spcPct val="90000"/>
              </a:lnSpc>
              <a:spcBef>
                <a:spcPts val="3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1700" spc="-165" dirty="0">
                <a:latin typeface="Microsoft Sans Serif"/>
                <a:cs typeface="Microsoft Sans Serif"/>
              </a:rPr>
              <a:t>We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30" dirty="0">
                <a:latin typeface="Microsoft Sans Serif"/>
                <a:cs typeface="Microsoft Sans Serif"/>
              </a:rPr>
              <a:t>determined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spc="-20" dirty="0">
                <a:latin typeface="Microsoft Sans Serif"/>
                <a:cs typeface="Microsoft Sans Serif"/>
              </a:rPr>
              <a:t>booster</a:t>
            </a:r>
            <a:r>
              <a:rPr sz="1700" spc="55" dirty="0">
                <a:latin typeface="Microsoft Sans Serif"/>
                <a:cs typeface="Microsoft Sans Serif"/>
              </a:rPr>
              <a:t> </a:t>
            </a:r>
            <a:r>
              <a:rPr sz="1700" dirty="0">
                <a:latin typeface="Microsoft Sans Serif"/>
                <a:cs typeface="Microsoft Sans Serif"/>
              </a:rPr>
              <a:t>that </a:t>
            </a:r>
            <a:r>
              <a:rPr sz="1700" spc="-440" dirty="0">
                <a:latin typeface="Microsoft Sans Serif"/>
                <a:cs typeface="Microsoft Sans Serif"/>
              </a:rPr>
              <a:t> </a:t>
            </a:r>
            <a:r>
              <a:rPr sz="1700" spc="-75" dirty="0">
                <a:latin typeface="Microsoft Sans Serif"/>
                <a:cs typeface="Microsoft Sans Serif"/>
              </a:rPr>
              <a:t>have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carried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75" dirty="0">
                <a:latin typeface="Microsoft Sans Serif"/>
                <a:cs typeface="Microsoft Sans Serif"/>
              </a:rPr>
              <a:t>maximum </a:t>
            </a:r>
            <a:r>
              <a:rPr sz="1700" spc="-7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payload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35" dirty="0">
                <a:latin typeface="Microsoft Sans Serif"/>
                <a:cs typeface="Microsoft Sans Serif"/>
              </a:rPr>
              <a:t>using</a:t>
            </a:r>
            <a:r>
              <a:rPr sz="1700" spc="60" dirty="0">
                <a:latin typeface="Microsoft Sans Serif"/>
                <a:cs typeface="Microsoft Sans Serif"/>
              </a:rPr>
              <a:t> </a:t>
            </a:r>
            <a:r>
              <a:rPr sz="1700" spc="-110" dirty="0">
                <a:latin typeface="Microsoft Sans Serif"/>
                <a:cs typeface="Microsoft Sans Serif"/>
              </a:rPr>
              <a:t>a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40" dirty="0">
                <a:latin typeface="Microsoft Sans Serif"/>
                <a:cs typeface="Microsoft Sans Serif"/>
              </a:rPr>
              <a:t>subquery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15" dirty="0">
                <a:latin typeface="Microsoft Sans Serif"/>
                <a:cs typeface="Microsoft Sans Serif"/>
              </a:rPr>
              <a:t>in</a:t>
            </a:r>
            <a:r>
              <a:rPr sz="1700" spc="4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 </a:t>
            </a:r>
            <a:r>
              <a:rPr sz="1700" spc="-434" dirty="0">
                <a:latin typeface="Microsoft Sans Serif"/>
                <a:cs typeface="Microsoft Sans Serif"/>
              </a:rPr>
              <a:t> </a:t>
            </a:r>
            <a:r>
              <a:rPr sz="1700" b="1" spc="-229" dirty="0">
                <a:latin typeface="Arial"/>
                <a:cs typeface="Arial"/>
              </a:rPr>
              <a:t>W</a:t>
            </a:r>
            <a:r>
              <a:rPr sz="1700" b="1" spc="-130" dirty="0">
                <a:latin typeface="Arial"/>
                <a:cs typeface="Arial"/>
              </a:rPr>
              <a:t>H</a:t>
            </a:r>
            <a:r>
              <a:rPr sz="1700" b="1" spc="-250" dirty="0">
                <a:latin typeface="Arial"/>
                <a:cs typeface="Arial"/>
              </a:rPr>
              <a:t>E</a:t>
            </a:r>
            <a:r>
              <a:rPr sz="1700" b="1" spc="-275" dirty="0">
                <a:latin typeface="Arial"/>
                <a:cs typeface="Arial"/>
              </a:rPr>
              <a:t>R</a:t>
            </a:r>
            <a:r>
              <a:rPr sz="1700" b="1" spc="-229" dirty="0">
                <a:latin typeface="Arial"/>
                <a:cs typeface="Arial"/>
              </a:rPr>
              <a:t>E</a:t>
            </a:r>
            <a:r>
              <a:rPr sz="1700" b="1" spc="-10" dirty="0">
                <a:latin typeface="Arial"/>
                <a:cs typeface="Arial"/>
              </a:rPr>
              <a:t> </a:t>
            </a:r>
            <a:r>
              <a:rPr sz="1700" spc="-70" dirty="0">
                <a:latin typeface="Microsoft Sans Serif"/>
                <a:cs typeface="Microsoft Sans Serif"/>
              </a:rPr>
              <a:t>clau</a:t>
            </a:r>
            <a:r>
              <a:rPr sz="1700" spc="-85" dirty="0">
                <a:latin typeface="Microsoft Sans Serif"/>
                <a:cs typeface="Microsoft Sans Serif"/>
              </a:rPr>
              <a:t>s</a:t>
            </a:r>
            <a:r>
              <a:rPr sz="1700" spc="-95" dirty="0">
                <a:latin typeface="Microsoft Sans Serif"/>
                <a:cs typeface="Microsoft Sans Serif"/>
              </a:rPr>
              <a:t>e</a:t>
            </a:r>
            <a:r>
              <a:rPr sz="1700" spc="75" dirty="0">
                <a:latin typeface="Microsoft Sans Serif"/>
                <a:cs typeface="Microsoft Sans Serif"/>
              </a:rPr>
              <a:t> </a:t>
            </a:r>
            <a:r>
              <a:rPr sz="1700" spc="-55" dirty="0">
                <a:latin typeface="Microsoft Sans Serif"/>
                <a:cs typeface="Microsoft Sans Serif"/>
              </a:rPr>
              <a:t>an</a:t>
            </a:r>
            <a:r>
              <a:rPr sz="1700" spc="-50" dirty="0">
                <a:latin typeface="Microsoft Sans Serif"/>
                <a:cs typeface="Microsoft Sans Serif"/>
              </a:rPr>
              <a:t>d</a:t>
            </a:r>
            <a:r>
              <a:rPr sz="1700" spc="50" dirty="0">
                <a:latin typeface="Microsoft Sans Serif"/>
                <a:cs typeface="Microsoft Sans Serif"/>
              </a:rPr>
              <a:t> </a:t>
            </a:r>
            <a:r>
              <a:rPr sz="1700" spc="-25" dirty="0">
                <a:latin typeface="Microsoft Sans Serif"/>
                <a:cs typeface="Microsoft Sans Serif"/>
              </a:rPr>
              <a:t>the</a:t>
            </a:r>
            <a:r>
              <a:rPr sz="1700" spc="65" dirty="0">
                <a:latin typeface="Microsoft Sans Serif"/>
                <a:cs typeface="Microsoft Sans Serif"/>
              </a:rPr>
              <a:t> </a:t>
            </a:r>
            <a:r>
              <a:rPr sz="1700" b="1" spc="-100" dirty="0">
                <a:latin typeface="Arial"/>
                <a:cs typeface="Arial"/>
              </a:rPr>
              <a:t>M</a:t>
            </a:r>
            <a:r>
              <a:rPr sz="1700" b="1" spc="-175" dirty="0">
                <a:latin typeface="Arial"/>
                <a:cs typeface="Arial"/>
              </a:rPr>
              <a:t>A</a:t>
            </a:r>
            <a:r>
              <a:rPr sz="1700" b="1" spc="-180" dirty="0">
                <a:latin typeface="Arial"/>
                <a:cs typeface="Arial"/>
              </a:rPr>
              <a:t>X</a:t>
            </a:r>
            <a:r>
              <a:rPr sz="1700" b="1" spc="-125" dirty="0">
                <a:latin typeface="Arial"/>
                <a:cs typeface="Arial"/>
              </a:rPr>
              <a:t>(</a:t>
            </a:r>
            <a:r>
              <a:rPr sz="1700" b="1" spc="-95" dirty="0">
                <a:latin typeface="Arial"/>
                <a:cs typeface="Arial"/>
              </a:rPr>
              <a:t>)  </a:t>
            </a:r>
            <a:r>
              <a:rPr sz="1700" spc="-30" dirty="0">
                <a:latin typeface="Microsoft Sans Serif"/>
                <a:cs typeface="Microsoft Sans Serif"/>
              </a:rPr>
              <a:t>function.</a:t>
            </a:r>
            <a:endParaRPr sz="1700" dirty="0">
              <a:latin typeface="Microsoft Sans Serif"/>
              <a:cs typeface="Microsoft Sans Serif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7DBAC5A2-CD79-6B25-68B2-0844542B5B85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056146" y="1472687"/>
            <a:ext cx="6155436" cy="4954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5B2670B6-715D-6F2A-7AA6-EBC23B5FFB65}"/>
              </a:ext>
            </a:extLst>
          </p:cNvPr>
          <p:cNvSpPr txBox="1"/>
          <p:nvPr/>
        </p:nvSpPr>
        <p:spPr>
          <a:xfrm>
            <a:off x="1140799" y="1842261"/>
            <a:ext cx="9111615" cy="1031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-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combinations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b="1" spc="-295" dirty="0">
                <a:solidFill>
                  <a:srgbClr val="292929"/>
                </a:solidFill>
                <a:latin typeface="Arial"/>
                <a:cs typeface="Arial"/>
              </a:rPr>
              <a:t>WHERE</a:t>
            </a:r>
            <a:r>
              <a:rPr sz="2200" b="1" spc="-290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clause,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225" dirty="0">
                <a:solidFill>
                  <a:srgbClr val="292929"/>
                </a:solidFill>
                <a:latin typeface="Arial"/>
                <a:cs typeface="Arial"/>
              </a:rPr>
              <a:t>LIKE</a:t>
            </a:r>
            <a:r>
              <a:rPr sz="2200" spc="-225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2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b="1" spc="-150" dirty="0">
                <a:solidFill>
                  <a:srgbClr val="292929"/>
                </a:solidFill>
                <a:latin typeface="Arial"/>
                <a:cs typeface="Arial"/>
              </a:rPr>
              <a:t>AND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b="1" spc="-280" dirty="0">
                <a:solidFill>
                  <a:srgbClr val="292929"/>
                </a:solidFill>
                <a:latin typeface="Arial"/>
                <a:cs typeface="Arial"/>
              </a:rPr>
              <a:t>BETWEEN </a:t>
            </a:r>
            <a:r>
              <a:rPr sz="2200" b="1" spc="-275" dirty="0">
                <a:solidFill>
                  <a:srgbClr val="292929"/>
                </a:solidFill>
                <a:latin typeface="Arial"/>
                <a:cs typeface="Arial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filter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failed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outcomes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drone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ship,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their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booster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versions,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names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year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2015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5">
            <a:extLst>
              <a:ext uri="{FF2B5EF4-FFF2-40B4-BE49-F238E27FC236}">
                <a16:creationId xmlns:a16="http://schemas.microsoft.com/office/drawing/2014/main" id="{22F10CCA-A6CE-1EEA-43F8-AA657A94E14E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315702" y="3075432"/>
            <a:ext cx="7239000" cy="258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A0A1E1FA-CA38-95E5-A625-858457EB2BDD}"/>
              </a:ext>
            </a:extLst>
          </p:cNvPr>
          <p:cNvSpPr txBox="1"/>
          <p:nvPr/>
        </p:nvSpPr>
        <p:spPr>
          <a:xfrm>
            <a:off x="7450211" y="1930917"/>
            <a:ext cx="3835400" cy="32518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1300" marR="167640" indent="-228600">
              <a:lnSpc>
                <a:spcPct val="90000"/>
              </a:lnSpc>
              <a:spcBef>
                <a:spcPts val="34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75" dirty="0">
                <a:latin typeface="Microsoft Sans Serif"/>
                <a:cs typeface="Microsoft Sans Serif"/>
              </a:rPr>
              <a:t>sel</a:t>
            </a:r>
            <a:r>
              <a:rPr sz="2000" spc="-95" dirty="0">
                <a:latin typeface="Microsoft Sans Serif"/>
                <a:cs typeface="Microsoft Sans Serif"/>
              </a:rPr>
              <a:t>e</a:t>
            </a:r>
            <a:r>
              <a:rPr sz="2000" spc="-35" dirty="0">
                <a:latin typeface="Microsoft Sans Serif"/>
                <a:cs typeface="Microsoft Sans Serif"/>
              </a:rPr>
              <a:t>cted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Landin</a:t>
            </a:r>
            <a:r>
              <a:rPr sz="2000" spc="15" dirty="0">
                <a:latin typeface="Microsoft Sans Serif"/>
                <a:cs typeface="Microsoft Sans Serif"/>
              </a:rPr>
              <a:t>g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outco</a:t>
            </a:r>
            <a:r>
              <a:rPr sz="2000" spc="-60" dirty="0">
                <a:latin typeface="Microsoft Sans Serif"/>
                <a:cs typeface="Microsoft Sans Serif"/>
              </a:rPr>
              <a:t>m</a:t>
            </a:r>
            <a:r>
              <a:rPr sz="2000" spc="-90" dirty="0">
                <a:latin typeface="Microsoft Sans Serif"/>
                <a:cs typeface="Microsoft Sans Serif"/>
              </a:rPr>
              <a:t>es 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10" dirty="0">
                <a:latin typeface="Arial"/>
                <a:cs typeface="Arial"/>
              </a:rPr>
              <a:t>C</a:t>
            </a:r>
            <a:r>
              <a:rPr sz="2000" b="1" spc="-24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165" dirty="0">
                <a:latin typeface="Arial"/>
                <a:cs typeface="Arial"/>
              </a:rPr>
              <a:t>N</a:t>
            </a:r>
            <a:r>
              <a:rPr sz="2000" b="1" spc="-220" dirty="0">
                <a:latin typeface="Arial"/>
                <a:cs typeface="Arial"/>
              </a:rPr>
              <a:t>T</a:t>
            </a:r>
            <a:r>
              <a:rPr sz="2000" b="1" dirty="0">
                <a:latin typeface="Arial"/>
                <a:cs typeface="Arial"/>
              </a:rPr>
              <a:t> </a:t>
            </a:r>
            <a:r>
              <a:rPr sz="2000" dirty="0">
                <a:latin typeface="Microsoft Sans Serif"/>
                <a:cs typeface="Microsoft Sans Serif"/>
              </a:rPr>
              <a:t>of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5" dirty="0">
                <a:latin typeface="Microsoft Sans Serif"/>
                <a:cs typeface="Microsoft Sans Serif"/>
              </a:rPr>
              <a:t>landi</a:t>
            </a:r>
            <a:r>
              <a:rPr sz="2000" spc="-30" dirty="0">
                <a:latin typeface="Microsoft Sans Serif"/>
                <a:cs typeface="Microsoft Sans Serif"/>
              </a:rPr>
              <a:t>n</a:t>
            </a:r>
            <a:r>
              <a:rPr sz="2000" spc="10" dirty="0">
                <a:latin typeface="Microsoft Sans Serif"/>
                <a:cs typeface="Microsoft Sans Serif"/>
              </a:rPr>
              <a:t>g 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from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spc="-40" dirty="0">
                <a:latin typeface="Microsoft Sans Serif"/>
                <a:cs typeface="Microsoft Sans Serif"/>
              </a:rPr>
              <a:t>data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and </a:t>
            </a:r>
            <a:r>
              <a:rPr sz="2000" spc="-55" dirty="0">
                <a:latin typeface="Microsoft Sans Serif"/>
                <a:cs typeface="Microsoft Sans Serif"/>
              </a:rPr>
              <a:t> </a:t>
            </a:r>
            <a:r>
              <a:rPr sz="2000" spc="-95" dirty="0">
                <a:latin typeface="Microsoft Sans Serif"/>
                <a:cs typeface="Microsoft Sans Serif"/>
              </a:rPr>
              <a:t>use</a:t>
            </a:r>
            <a:r>
              <a:rPr sz="2000" spc="15" dirty="0">
                <a:latin typeface="Microsoft Sans Serif"/>
                <a:cs typeface="Microsoft Sans Serif"/>
              </a:rPr>
              <a:t>d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285" dirty="0">
                <a:latin typeface="Arial"/>
                <a:cs typeface="Arial"/>
              </a:rPr>
              <a:t>W</a:t>
            </a:r>
            <a:r>
              <a:rPr sz="2000" b="1" spc="-145" dirty="0">
                <a:latin typeface="Arial"/>
                <a:cs typeface="Arial"/>
              </a:rPr>
              <a:t>H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35" dirty="0">
                <a:latin typeface="Arial"/>
                <a:cs typeface="Arial"/>
              </a:rPr>
              <a:t>R</a:t>
            </a:r>
            <a:r>
              <a:rPr sz="2000" b="1" spc="-275" dirty="0">
                <a:latin typeface="Arial"/>
                <a:cs typeface="Arial"/>
              </a:rPr>
              <a:t>E</a:t>
            </a:r>
            <a:r>
              <a:rPr sz="2000" b="1" spc="-15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20" dirty="0">
                <a:latin typeface="Microsoft Sans Serif"/>
                <a:cs typeface="Microsoft Sans Serif"/>
              </a:rPr>
              <a:t>t</a:t>
            </a:r>
            <a:r>
              <a:rPr sz="2000" spc="55" dirty="0">
                <a:latin typeface="Microsoft Sans Serif"/>
                <a:cs typeface="Microsoft Sans Serif"/>
              </a:rPr>
              <a:t>o</a:t>
            </a:r>
            <a:r>
              <a:rPr sz="2000" spc="65" dirty="0">
                <a:latin typeface="Microsoft Sans Serif"/>
                <a:cs typeface="Microsoft Sans Serif"/>
              </a:rPr>
              <a:t> </a:t>
            </a:r>
            <a:r>
              <a:rPr sz="2000" spc="10" dirty="0">
                <a:latin typeface="Microsoft Sans Serif"/>
                <a:cs typeface="Microsoft Sans Serif"/>
              </a:rPr>
              <a:t>filter  </a:t>
            </a:r>
            <a:r>
              <a:rPr sz="2000" spc="5" dirty="0">
                <a:latin typeface="Microsoft Sans Serif"/>
                <a:cs typeface="Microsoft Sans Serif"/>
              </a:rPr>
              <a:t>for</a:t>
            </a:r>
            <a:r>
              <a:rPr sz="2000" spc="4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1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</a:t>
            </a:r>
            <a:r>
              <a:rPr sz="2000" spc="25" dirty="0">
                <a:latin typeface="Microsoft Sans Serif"/>
                <a:cs typeface="Microsoft Sans Serif"/>
              </a:rPr>
              <a:t> </a:t>
            </a:r>
            <a:r>
              <a:rPr sz="2000" b="1" spc="-254" dirty="0">
                <a:latin typeface="Arial"/>
                <a:cs typeface="Arial"/>
              </a:rPr>
              <a:t>BETWEEN </a:t>
            </a:r>
            <a:r>
              <a:rPr sz="2000" b="1" spc="-540" dirty="0">
                <a:latin typeface="Arial"/>
                <a:cs typeface="Arial"/>
              </a:rPr>
              <a:t> </a:t>
            </a:r>
            <a:r>
              <a:rPr sz="2000" spc="75" dirty="0">
                <a:latin typeface="Microsoft Sans Serif"/>
                <a:cs typeface="Microsoft Sans Serif"/>
              </a:rPr>
              <a:t>2010-06-04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60" dirty="0">
                <a:latin typeface="Microsoft Sans Serif"/>
                <a:cs typeface="Microsoft Sans Serif"/>
              </a:rPr>
              <a:t> 2010-03-20.</a:t>
            </a:r>
            <a:endParaRPr sz="20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9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000" spc="-185" dirty="0">
                <a:latin typeface="Microsoft Sans Serif"/>
                <a:cs typeface="Microsoft Sans Serif"/>
              </a:rPr>
              <a:t>We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applied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5" dirty="0">
                <a:latin typeface="Microsoft Sans Serif"/>
                <a:cs typeface="Microsoft Sans Serif"/>
              </a:rPr>
              <a:t> </a:t>
            </a:r>
            <a:r>
              <a:rPr sz="2000" b="1" spc="-315" dirty="0">
                <a:latin typeface="Arial"/>
                <a:cs typeface="Arial"/>
              </a:rPr>
              <a:t>GR</a:t>
            </a:r>
            <a:r>
              <a:rPr sz="2000" b="1" spc="-180" dirty="0">
                <a:latin typeface="Arial"/>
                <a:cs typeface="Arial"/>
              </a:rPr>
              <a:t>O</a:t>
            </a:r>
            <a:r>
              <a:rPr sz="2000" b="1" spc="-260" dirty="0">
                <a:latin typeface="Arial"/>
                <a:cs typeface="Arial"/>
              </a:rPr>
              <a:t>U</a:t>
            </a:r>
            <a:r>
              <a:rPr sz="2000" b="1" spc="-210" dirty="0">
                <a:latin typeface="Arial"/>
                <a:cs typeface="Arial"/>
              </a:rPr>
              <a:t>P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0" dirty="0">
                <a:latin typeface="Microsoft Sans Serif"/>
                <a:cs typeface="Microsoft Sans Serif"/>
              </a:rPr>
              <a:t>clause  </a:t>
            </a:r>
            <a:r>
              <a:rPr sz="2000" spc="40" dirty="0">
                <a:latin typeface="Microsoft Sans Serif"/>
                <a:cs typeface="Microsoft Sans Serif"/>
              </a:rPr>
              <a:t>to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5" dirty="0">
                <a:latin typeface="Microsoft Sans Serif"/>
                <a:cs typeface="Microsoft Sans Serif"/>
              </a:rPr>
              <a:t>group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55" dirty="0">
                <a:latin typeface="Microsoft Sans Serif"/>
                <a:cs typeface="Microsoft Sans Serif"/>
              </a:rPr>
              <a:t>outcomes </a:t>
            </a:r>
            <a:r>
              <a:rPr sz="2000" spc="-50" dirty="0">
                <a:latin typeface="Microsoft Sans Serif"/>
                <a:cs typeface="Microsoft Sans Serif"/>
              </a:rPr>
              <a:t> </a:t>
            </a:r>
            <a:r>
              <a:rPr sz="2000" spc="-60" dirty="0">
                <a:latin typeface="Microsoft Sans Serif"/>
                <a:cs typeface="Microsoft Sans Serif"/>
              </a:rPr>
              <a:t>an</a:t>
            </a:r>
            <a:r>
              <a:rPr sz="2000" spc="-55" dirty="0">
                <a:latin typeface="Microsoft Sans Serif"/>
                <a:cs typeface="Microsoft Sans Serif"/>
              </a:rPr>
              <a:t>d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th</a:t>
            </a:r>
            <a:r>
              <a:rPr sz="2000" spc="-30" dirty="0">
                <a:latin typeface="Microsoft Sans Serif"/>
                <a:cs typeface="Microsoft Sans Serif"/>
              </a:rPr>
              <a:t>e</a:t>
            </a:r>
            <a:r>
              <a:rPr sz="2000" spc="70" dirty="0">
                <a:latin typeface="Microsoft Sans Serif"/>
                <a:cs typeface="Microsoft Sans Serif"/>
              </a:rPr>
              <a:t> </a:t>
            </a:r>
            <a:r>
              <a:rPr sz="2000" b="1" spc="-170" dirty="0">
                <a:latin typeface="Arial"/>
                <a:cs typeface="Arial"/>
              </a:rPr>
              <a:t>O</a:t>
            </a:r>
            <a:r>
              <a:rPr sz="2000" b="1" spc="-325" dirty="0">
                <a:latin typeface="Arial"/>
                <a:cs typeface="Arial"/>
              </a:rPr>
              <a:t>R</a:t>
            </a:r>
            <a:r>
              <a:rPr sz="2000" b="1" spc="-95" dirty="0">
                <a:latin typeface="Arial"/>
                <a:cs typeface="Arial"/>
              </a:rPr>
              <a:t>D</a:t>
            </a:r>
            <a:r>
              <a:rPr sz="2000" b="1" spc="-295" dirty="0">
                <a:latin typeface="Arial"/>
                <a:cs typeface="Arial"/>
              </a:rPr>
              <a:t>E</a:t>
            </a:r>
            <a:r>
              <a:rPr sz="2000" b="1" spc="-300" dirty="0">
                <a:latin typeface="Arial"/>
                <a:cs typeface="Arial"/>
              </a:rPr>
              <a:t>R</a:t>
            </a:r>
            <a:r>
              <a:rPr sz="2000" b="1" spc="-30" dirty="0">
                <a:latin typeface="Arial"/>
                <a:cs typeface="Arial"/>
              </a:rPr>
              <a:t> </a:t>
            </a:r>
            <a:r>
              <a:rPr sz="2000" b="1" spc="-245" dirty="0">
                <a:latin typeface="Arial"/>
                <a:cs typeface="Arial"/>
              </a:rPr>
              <a:t>B</a:t>
            </a:r>
            <a:r>
              <a:rPr sz="2000" b="1" spc="-210" dirty="0">
                <a:latin typeface="Arial"/>
                <a:cs typeface="Arial"/>
              </a:rPr>
              <a:t>Y</a:t>
            </a:r>
            <a:r>
              <a:rPr sz="2000" b="1" spc="-20" dirty="0">
                <a:latin typeface="Arial"/>
                <a:cs typeface="Arial"/>
              </a:rPr>
              <a:t> </a:t>
            </a:r>
            <a:r>
              <a:rPr sz="2000" spc="-85" dirty="0">
                <a:latin typeface="Microsoft Sans Serif"/>
                <a:cs typeface="Microsoft Sans Serif"/>
              </a:rPr>
              <a:t>clause</a:t>
            </a:r>
            <a:r>
              <a:rPr sz="2000" spc="45" dirty="0">
                <a:latin typeface="Microsoft Sans Serif"/>
                <a:cs typeface="Microsoft Sans Serif"/>
              </a:rPr>
              <a:t> </a:t>
            </a:r>
            <a:r>
              <a:rPr sz="2000" spc="30" dirty="0">
                <a:latin typeface="Microsoft Sans Serif"/>
                <a:cs typeface="Microsoft Sans Serif"/>
              </a:rPr>
              <a:t>to  </a:t>
            </a:r>
            <a:r>
              <a:rPr sz="2000" spc="-15" dirty="0">
                <a:latin typeface="Microsoft Sans Serif"/>
                <a:cs typeface="Microsoft Sans Serif"/>
              </a:rPr>
              <a:t>order</a:t>
            </a:r>
            <a:r>
              <a:rPr sz="2000" spc="5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the</a:t>
            </a:r>
            <a:r>
              <a:rPr sz="2000" spc="5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grouped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25" dirty="0">
                <a:latin typeface="Microsoft Sans Serif"/>
                <a:cs typeface="Microsoft Sans Serif"/>
              </a:rPr>
              <a:t>landing </a:t>
            </a:r>
            <a:r>
              <a:rPr sz="2000" spc="-20" dirty="0">
                <a:latin typeface="Microsoft Sans Serif"/>
                <a:cs typeface="Microsoft Sans Serif"/>
              </a:rPr>
              <a:t> </a:t>
            </a:r>
            <a:r>
              <a:rPr sz="2000" spc="-45" dirty="0">
                <a:latin typeface="Microsoft Sans Serif"/>
                <a:cs typeface="Microsoft Sans Serif"/>
              </a:rPr>
              <a:t>outcome</a:t>
            </a:r>
            <a:r>
              <a:rPr sz="2000" spc="35" dirty="0">
                <a:latin typeface="Microsoft Sans Serif"/>
                <a:cs typeface="Microsoft Sans Serif"/>
              </a:rPr>
              <a:t> </a:t>
            </a:r>
            <a:r>
              <a:rPr sz="2000" spc="-15" dirty="0">
                <a:latin typeface="Microsoft Sans Serif"/>
                <a:cs typeface="Microsoft Sans Serif"/>
              </a:rPr>
              <a:t>in</a:t>
            </a:r>
            <a:r>
              <a:rPr sz="2000" spc="60" dirty="0">
                <a:latin typeface="Microsoft Sans Serif"/>
                <a:cs typeface="Microsoft Sans Serif"/>
              </a:rPr>
              <a:t> </a:t>
            </a:r>
            <a:r>
              <a:rPr sz="2000" spc="-50" dirty="0">
                <a:latin typeface="Microsoft Sans Serif"/>
                <a:cs typeface="Microsoft Sans Serif"/>
              </a:rPr>
              <a:t>descending</a:t>
            </a:r>
            <a:r>
              <a:rPr sz="2000" spc="20" dirty="0">
                <a:latin typeface="Microsoft Sans Serif"/>
                <a:cs typeface="Microsoft Sans Serif"/>
              </a:rPr>
              <a:t> </a:t>
            </a:r>
            <a:r>
              <a:rPr sz="2000" spc="-30" dirty="0">
                <a:latin typeface="Microsoft Sans Serif"/>
                <a:cs typeface="Microsoft Sans Serif"/>
              </a:rPr>
              <a:t>order.</a:t>
            </a:r>
            <a:endParaRPr sz="2000" dirty="0">
              <a:latin typeface="Microsoft Sans Serif"/>
              <a:cs typeface="Microsoft Sans Serif"/>
            </a:endParaRPr>
          </a:p>
        </p:txBody>
      </p:sp>
      <p:pic>
        <p:nvPicPr>
          <p:cNvPr id="7" name="object 7">
            <a:extLst>
              <a:ext uri="{FF2B5EF4-FFF2-40B4-BE49-F238E27FC236}">
                <a16:creationId xmlns:a16="http://schemas.microsoft.com/office/drawing/2014/main" id="{77BFE467-CC54-19E0-FEEE-E92AD2EAF21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5716" y="1589532"/>
            <a:ext cx="6124956" cy="429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838200" y="89627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global map markers</a:t>
            </a:r>
          </a:p>
          <a:p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10" name="object 2">
            <a:extLst>
              <a:ext uri="{FF2B5EF4-FFF2-40B4-BE49-F238E27FC236}">
                <a16:creationId xmlns:a16="http://schemas.microsoft.com/office/drawing/2014/main" id="{19D2017C-DD05-614F-8FDD-A56FFF5573C1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9619" y="1309116"/>
            <a:ext cx="10515600" cy="471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252727"/>
            <a:ext cx="10687812" cy="4773168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9344660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dirty="0">
                <a:solidFill>
                  <a:srgbClr val="0B49CB"/>
                </a:solidFill>
                <a:latin typeface="Abadi"/>
              </a:rPr>
              <a:t>Markers showing launch sites with color labels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0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US" spc="70" smtClean="0"/>
              <a:pPr marL="38100">
                <a:lnSpc>
                  <a:spcPts val="1835"/>
                </a:lnSpc>
              </a:pPr>
              <a:t>35</a:t>
            </a:fld>
            <a:endParaRPr spc="7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362455"/>
            <a:ext cx="10031201" cy="5064252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48969" y="417703"/>
            <a:ext cx="6881495" cy="5892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700" dirty="0">
                <a:solidFill>
                  <a:srgbClr val="0B49CB"/>
                </a:solidFill>
                <a:latin typeface="Abadi"/>
              </a:rPr>
              <a:t>Launch Site distance to landmarks</a:t>
            </a:r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xfrm>
            <a:off x="11084306" y="6103723"/>
            <a:ext cx="320040" cy="2552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600" b="0" i="0" kern="1200">
                <a:solidFill>
                  <a:srgbClr val="1C7CDB"/>
                </a:solidFill>
                <a:latin typeface="Microsoft Sans Serif"/>
                <a:ea typeface="+mn-ea"/>
                <a:cs typeface="Microsoft Sans Serif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8100">
              <a:lnSpc>
                <a:spcPts val="1835"/>
              </a:lnSpc>
            </a:pPr>
            <a:fld id="{81D60167-4931-47E6-BA6A-407CBD079E47}" type="slidenum">
              <a:rPr lang="en-US" spc="70" smtClean="0"/>
              <a:pPr marL="38100">
                <a:lnSpc>
                  <a:spcPts val="1835"/>
                </a:lnSpc>
              </a:pPr>
              <a:t>36</a:t>
            </a:fld>
            <a:endParaRPr spc="7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51331" y="1453896"/>
            <a:ext cx="10689336" cy="4773168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11109706" y="6281724"/>
            <a:ext cx="269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65" dirty="0">
                <a:solidFill>
                  <a:srgbClr val="1C7CDB"/>
                </a:solidFill>
                <a:latin typeface="Microsoft Sans Serif"/>
                <a:cs typeface="Microsoft Sans Serif"/>
              </a:rPr>
              <a:t>39</a:t>
            </a:r>
            <a:endParaRPr sz="1600">
              <a:latin typeface="Microsoft Sans Serif"/>
              <a:cs typeface="Microsoft Sans Serif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48969" y="463042"/>
            <a:ext cx="9646285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85" dirty="0"/>
              <a:t> </a:t>
            </a:r>
            <a:r>
              <a:rPr sz="2500" spc="-50" dirty="0"/>
              <a:t>chart</a:t>
            </a:r>
            <a:r>
              <a:rPr sz="2500" spc="110" dirty="0"/>
              <a:t> </a:t>
            </a:r>
            <a:r>
              <a:rPr sz="2500" spc="-50" dirty="0"/>
              <a:t>showing</a:t>
            </a:r>
            <a:r>
              <a:rPr sz="2500" spc="11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145" dirty="0"/>
              <a:t>success</a:t>
            </a:r>
            <a:r>
              <a:rPr sz="2500" spc="120" dirty="0"/>
              <a:t> </a:t>
            </a:r>
            <a:r>
              <a:rPr sz="2500" spc="-65" dirty="0"/>
              <a:t>percentage</a:t>
            </a:r>
            <a:r>
              <a:rPr sz="2500" spc="114" dirty="0"/>
              <a:t> </a:t>
            </a:r>
            <a:r>
              <a:rPr sz="2500" spc="-95" dirty="0"/>
              <a:t>achieved</a:t>
            </a:r>
            <a:r>
              <a:rPr sz="2500" spc="110" dirty="0"/>
              <a:t> </a:t>
            </a:r>
            <a:r>
              <a:rPr sz="2500" spc="-50" dirty="0"/>
              <a:t>by</a:t>
            </a:r>
            <a:r>
              <a:rPr sz="2500" spc="95" dirty="0"/>
              <a:t> </a:t>
            </a:r>
            <a:r>
              <a:rPr sz="2500" spc="-135" dirty="0"/>
              <a:t>each</a:t>
            </a:r>
            <a:r>
              <a:rPr sz="2500" spc="90" dirty="0"/>
              <a:t> </a:t>
            </a:r>
            <a:r>
              <a:rPr sz="2500" spc="-90" dirty="0"/>
              <a:t>launch</a:t>
            </a:r>
            <a:r>
              <a:rPr sz="2500" spc="90" dirty="0"/>
              <a:t> </a:t>
            </a:r>
            <a:r>
              <a:rPr sz="2500" spc="-40" dirty="0"/>
              <a:t>site</a:t>
            </a:r>
            <a:endParaRPr sz="2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445027" y="1553528"/>
            <a:ext cx="7418264" cy="4028993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182420" y="580085"/>
            <a:ext cx="9673590" cy="4064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500" spc="-125" dirty="0"/>
              <a:t>Pie</a:t>
            </a:r>
            <a:r>
              <a:rPr sz="2500" spc="90" dirty="0"/>
              <a:t> </a:t>
            </a:r>
            <a:r>
              <a:rPr sz="2500" spc="-55" dirty="0"/>
              <a:t>chart</a:t>
            </a:r>
            <a:r>
              <a:rPr sz="2500" spc="114" dirty="0"/>
              <a:t> </a:t>
            </a:r>
            <a:r>
              <a:rPr sz="2500" spc="-50" dirty="0"/>
              <a:t>showing</a:t>
            </a:r>
            <a:r>
              <a:rPr sz="2500" spc="114" dirty="0"/>
              <a:t> </a:t>
            </a:r>
            <a:r>
              <a:rPr sz="2500" spc="-40" dirty="0"/>
              <a:t>the</a:t>
            </a:r>
            <a:r>
              <a:rPr sz="2500" spc="105" dirty="0"/>
              <a:t> </a:t>
            </a:r>
            <a:r>
              <a:rPr sz="2500" spc="-110" dirty="0"/>
              <a:t>Launch</a:t>
            </a:r>
            <a:r>
              <a:rPr sz="2500" spc="95" dirty="0"/>
              <a:t> </a:t>
            </a:r>
            <a:r>
              <a:rPr sz="2500" spc="-40" dirty="0"/>
              <a:t>site</a:t>
            </a:r>
            <a:r>
              <a:rPr sz="2500" spc="105" dirty="0"/>
              <a:t> </a:t>
            </a:r>
            <a:r>
              <a:rPr sz="2500" dirty="0"/>
              <a:t>with</a:t>
            </a:r>
            <a:r>
              <a:rPr sz="2500" spc="100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45" dirty="0"/>
              <a:t>highest</a:t>
            </a:r>
            <a:r>
              <a:rPr sz="2500" spc="110" dirty="0"/>
              <a:t> </a:t>
            </a:r>
            <a:r>
              <a:rPr sz="2500" spc="-90" dirty="0"/>
              <a:t>launch</a:t>
            </a:r>
            <a:r>
              <a:rPr sz="2500" spc="105" dirty="0"/>
              <a:t> </a:t>
            </a:r>
            <a:r>
              <a:rPr sz="2500" spc="-145" dirty="0"/>
              <a:t>success</a:t>
            </a:r>
            <a:r>
              <a:rPr sz="2500" spc="125" dirty="0"/>
              <a:t> </a:t>
            </a:r>
            <a:r>
              <a:rPr sz="2500" spc="-10" dirty="0"/>
              <a:t>ratio</a:t>
            </a:r>
            <a:endParaRPr sz="2500"/>
          </a:p>
        </p:txBody>
      </p:sp>
      <p:sp>
        <p:nvSpPr>
          <p:cNvPr id="4" name="object 4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39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219D79D7-08ED-003A-D38A-9A48266AD4BC}"/>
              </a:ext>
            </a:extLst>
          </p:cNvPr>
          <p:cNvSpPr txBox="1"/>
          <p:nvPr/>
        </p:nvSpPr>
        <p:spPr>
          <a:xfrm>
            <a:off x="906881" y="1325181"/>
            <a:ext cx="10473055" cy="5024755"/>
          </a:xfrm>
          <a:prstGeom prst="rect">
            <a:avLst/>
          </a:prstGeom>
        </p:spPr>
        <p:txBody>
          <a:bodyPr vert="horz" wrap="square" lIns="0" tIns="20066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background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context</a:t>
            </a:r>
            <a:endParaRPr sz="2200" dirty="0">
              <a:latin typeface="Microsoft Sans Serif"/>
              <a:cs typeface="Microsoft Sans Serif"/>
            </a:endParaRPr>
          </a:p>
          <a:p>
            <a:pPr marL="469900" marR="868680" algn="just">
              <a:lnSpc>
                <a:spcPct val="90000"/>
              </a:lnSpc>
              <a:spcBef>
                <a:spcPts val="1430"/>
              </a:spcBef>
            </a:pP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advertises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on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its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website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62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dollars;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other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providers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upward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165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million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dollars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each,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much</a:t>
            </a:r>
            <a:r>
              <a:rPr sz="18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savings</a:t>
            </a:r>
            <a:r>
              <a:rPr sz="1800" spc="3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because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reuse</a:t>
            </a:r>
            <a:r>
              <a:rPr sz="1800" spc="3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stage.</a:t>
            </a:r>
            <a:r>
              <a:rPr sz="18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Therefore,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800" spc="3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1800" spc="2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3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will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land,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we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cost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information </a:t>
            </a:r>
            <a:r>
              <a:rPr sz="18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18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used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 </a:t>
            </a: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alternate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company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wants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bid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against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</a:t>
            </a:r>
            <a:r>
              <a:rPr sz="18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70" dirty="0">
                <a:solidFill>
                  <a:srgbClr val="292929"/>
                </a:solidFill>
                <a:latin typeface="Microsoft Sans Serif"/>
                <a:cs typeface="Microsoft Sans Serif"/>
              </a:rPr>
              <a:t>X</a:t>
            </a:r>
            <a:r>
              <a:rPr sz="1800" spc="-1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launch.</a:t>
            </a:r>
            <a:r>
              <a:rPr sz="1800" spc="3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18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goal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project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18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18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create</a:t>
            </a:r>
            <a:r>
              <a:rPr sz="18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 </a:t>
            </a:r>
            <a:r>
              <a:rPr sz="18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pipeline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first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stage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successfully.</a:t>
            </a:r>
            <a:endParaRPr sz="18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11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you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want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find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answers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20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factors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10" dirty="0">
                <a:solidFill>
                  <a:srgbClr val="292929"/>
                </a:solidFill>
                <a:latin typeface="Microsoft Sans Serif"/>
                <a:cs typeface="Microsoft Sans Serif"/>
              </a:rPr>
              <a:t>if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rocket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dirty="0">
                <a:solidFill>
                  <a:srgbClr val="292929"/>
                </a:solidFill>
                <a:latin typeface="Microsoft Sans Serif"/>
                <a:cs typeface="Microsoft Sans Serif"/>
              </a:rPr>
              <a:t>will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successfully?</a:t>
            </a:r>
            <a:endParaRPr sz="1800" dirty="0">
              <a:latin typeface="Microsoft Sans Serif"/>
              <a:cs typeface="Microsoft Sans Serif"/>
            </a:endParaRPr>
          </a:p>
          <a:p>
            <a:pPr marL="698500" marR="1179195" lvl="1" indent="-228600">
              <a:lnSpc>
                <a:spcPts val="1939"/>
              </a:lnSpc>
              <a:spcBef>
                <a:spcPts val="1440"/>
              </a:spcBef>
              <a:buChar char="-"/>
              <a:tabLst>
                <a:tab pos="697865" algn="l"/>
                <a:tab pos="699135" algn="l"/>
              </a:tabLst>
            </a:pP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interaction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amongst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features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determine</a:t>
            </a:r>
            <a:r>
              <a:rPr sz="18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18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18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18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1800" spc="-4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landing.</a:t>
            </a:r>
            <a:endParaRPr sz="1800" dirty="0">
              <a:latin typeface="Microsoft Sans Serif"/>
              <a:cs typeface="Microsoft Sans Serif"/>
            </a:endParaRPr>
          </a:p>
          <a:p>
            <a:pPr marL="698500" lvl="1" indent="-229235" algn="just">
              <a:lnSpc>
                <a:spcPct val="100000"/>
              </a:lnSpc>
              <a:spcBef>
                <a:spcPts val="1150"/>
              </a:spcBef>
              <a:buChar char="-"/>
              <a:tabLst>
                <a:tab pos="699135" algn="l"/>
              </a:tabLst>
            </a:pPr>
            <a:r>
              <a:rPr sz="18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What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operating</a:t>
            </a:r>
            <a:r>
              <a:rPr sz="18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conditions</a:t>
            </a:r>
            <a:r>
              <a:rPr sz="18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needs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be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8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place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8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ensure</a:t>
            </a:r>
            <a:r>
              <a:rPr sz="18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18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18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8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program.</a:t>
            </a:r>
            <a:endParaRPr sz="18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20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950" dirty="0">
              <a:latin typeface="Microsoft Sans Serif"/>
              <a:cs typeface="Microsoft Sans Serif"/>
            </a:endParaRPr>
          </a:p>
          <a:p>
            <a:pPr marR="5080" algn="r">
              <a:lnSpc>
                <a:spcPct val="100000"/>
              </a:lnSpc>
              <a:spcBef>
                <a:spcPts val="5"/>
              </a:spcBef>
            </a:pPr>
            <a:r>
              <a:rPr sz="1600" spc="70" dirty="0">
                <a:solidFill>
                  <a:srgbClr val="1C7CDB"/>
                </a:solidFill>
                <a:latin typeface="Microsoft Sans Serif"/>
                <a:cs typeface="Microsoft Sans Serif"/>
              </a:rPr>
              <a:t>4</a:t>
            </a:r>
            <a:endParaRPr sz="16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16939" y="423417"/>
            <a:ext cx="9408795" cy="749300"/>
          </a:xfrm>
          <a:prstGeom prst="rect">
            <a:avLst/>
          </a:prstGeom>
        </p:spPr>
        <p:txBody>
          <a:bodyPr vert="horz" wrap="square" lIns="0" tIns="55244" rIns="0" bIns="0" rtlCol="0">
            <a:spAutoFit/>
          </a:bodyPr>
          <a:lstStyle/>
          <a:p>
            <a:pPr marL="12700" marR="5080">
              <a:lnSpc>
                <a:spcPts val="2700"/>
              </a:lnSpc>
              <a:spcBef>
                <a:spcPts val="434"/>
              </a:spcBef>
            </a:pPr>
            <a:r>
              <a:rPr sz="2500" spc="-85" dirty="0"/>
              <a:t>Scatter</a:t>
            </a:r>
            <a:r>
              <a:rPr sz="2500" spc="120" dirty="0"/>
              <a:t> </a:t>
            </a:r>
            <a:r>
              <a:rPr sz="2500" spc="35" dirty="0"/>
              <a:t>plot</a:t>
            </a:r>
            <a:r>
              <a:rPr sz="2500" spc="105" dirty="0"/>
              <a:t> </a:t>
            </a:r>
            <a:r>
              <a:rPr sz="2500" spc="-5" dirty="0"/>
              <a:t>of</a:t>
            </a:r>
            <a:r>
              <a:rPr sz="2500" spc="80" dirty="0"/>
              <a:t> </a:t>
            </a:r>
            <a:r>
              <a:rPr sz="2500" spc="-100" dirty="0"/>
              <a:t>Payload</a:t>
            </a:r>
            <a:r>
              <a:rPr sz="2500" spc="114" dirty="0"/>
              <a:t> </a:t>
            </a:r>
            <a:r>
              <a:rPr sz="2500" spc="-125" dirty="0"/>
              <a:t>vs</a:t>
            </a:r>
            <a:r>
              <a:rPr sz="2500" spc="90" dirty="0"/>
              <a:t> </a:t>
            </a:r>
            <a:r>
              <a:rPr sz="2500" spc="-110" dirty="0"/>
              <a:t>Launch</a:t>
            </a:r>
            <a:r>
              <a:rPr sz="2500" spc="100" dirty="0"/>
              <a:t> </a:t>
            </a:r>
            <a:r>
              <a:rPr sz="2500" spc="-95" dirty="0"/>
              <a:t>Outcome</a:t>
            </a:r>
            <a:r>
              <a:rPr sz="2500" spc="120" dirty="0"/>
              <a:t> </a:t>
            </a:r>
            <a:r>
              <a:rPr sz="2500" spc="5" dirty="0"/>
              <a:t>for</a:t>
            </a:r>
            <a:r>
              <a:rPr sz="2500" spc="85" dirty="0"/>
              <a:t> </a:t>
            </a:r>
            <a:r>
              <a:rPr sz="2500" spc="-40" dirty="0"/>
              <a:t>all</a:t>
            </a:r>
            <a:r>
              <a:rPr sz="2500" spc="90" dirty="0"/>
              <a:t> </a:t>
            </a:r>
            <a:r>
              <a:rPr sz="2500" spc="-75" dirty="0"/>
              <a:t>sites,</a:t>
            </a:r>
            <a:r>
              <a:rPr sz="2500" spc="110" dirty="0"/>
              <a:t> </a:t>
            </a:r>
            <a:r>
              <a:rPr sz="2500" spc="-5" dirty="0"/>
              <a:t>with</a:t>
            </a:r>
            <a:r>
              <a:rPr sz="2500" spc="110" dirty="0"/>
              <a:t> </a:t>
            </a:r>
            <a:r>
              <a:rPr sz="2500" spc="-20" dirty="0"/>
              <a:t>different </a:t>
            </a:r>
            <a:r>
              <a:rPr sz="2500" spc="-650" dirty="0"/>
              <a:t> </a:t>
            </a:r>
            <a:r>
              <a:rPr sz="2500" spc="-60" dirty="0"/>
              <a:t>payload</a:t>
            </a:r>
            <a:r>
              <a:rPr sz="2500" spc="90" dirty="0"/>
              <a:t> </a:t>
            </a:r>
            <a:r>
              <a:rPr sz="2500" spc="-75" dirty="0"/>
              <a:t>selected</a:t>
            </a:r>
            <a:r>
              <a:rPr sz="2500" spc="114" dirty="0"/>
              <a:t> </a:t>
            </a:r>
            <a:r>
              <a:rPr sz="2500" spc="-25" dirty="0"/>
              <a:t>in</a:t>
            </a:r>
            <a:r>
              <a:rPr sz="2500" spc="85" dirty="0"/>
              <a:t> </a:t>
            </a:r>
            <a:r>
              <a:rPr sz="2500" spc="-40" dirty="0"/>
              <a:t>the</a:t>
            </a:r>
            <a:r>
              <a:rPr sz="2500" spc="100" dirty="0"/>
              <a:t> </a:t>
            </a:r>
            <a:r>
              <a:rPr sz="2500" spc="-75" dirty="0"/>
              <a:t>range</a:t>
            </a:r>
            <a:r>
              <a:rPr sz="2500" spc="100" dirty="0"/>
              <a:t> </a:t>
            </a:r>
            <a:r>
              <a:rPr sz="2500" spc="-35" dirty="0"/>
              <a:t>slider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2192000" cy="127000"/>
          </a:xfrm>
          <a:custGeom>
            <a:avLst/>
            <a:gdLst/>
            <a:ahLst/>
            <a:cxnLst/>
            <a:rect l="l" t="t" r="r" b="b"/>
            <a:pathLst>
              <a:path w="12192000" h="127000">
                <a:moveTo>
                  <a:pt x="12192000" y="0"/>
                </a:moveTo>
                <a:lnTo>
                  <a:pt x="0" y="0"/>
                </a:lnTo>
                <a:lnTo>
                  <a:pt x="0" y="126492"/>
                </a:lnTo>
                <a:lnTo>
                  <a:pt x="12192000" y="126492"/>
                </a:lnTo>
                <a:lnTo>
                  <a:pt x="12192000" y="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38200" y="2191512"/>
            <a:ext cx="10515600" cy="371418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1068811" y="6464909"/>
            <a:ext cx="231775" cy="1778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8100">
              <a:lnSpc>
                <a:spcPts val="1240"/>
              </a:lnSpc>
            </a:pPr>
            <a:fld id="{81D60167-4931-47E6-BA6A-407CBD079E47}" type="slidenum">
              <a:rPr sz="1200" dirty="0">
                <a:solidFill>
                  <a:srgbClr val="888888"/>
                </a:solidFill>
                <a:latin typeface="Calibri"/>
                <a:cs typeface="Calibri"/>
              </a:rPr>
              <a:t>40</a:t>
            </a:fld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object 11">
            <a:extLst>
              <a:ext uri="{FF2B5EF4-FFF2-40B4-BE49-F238E27FC236}">
                <a16:creationId xmlns:a16="http://schemas.microsoft.com/office/drawing/2014/main" id="{22E440C1-7098-85B9-9C37-CA892AE5438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8126" y="2895613"/>
            <a:ext cx="11013539" cy="3110257"/>
          </a:xfrm>
          <a:prstGeom prst="rect">
            <a:avLst/>
          </a:prstGeom>
        </p:spPr>
      </p:pic>
      <p:sp>
        <p:nvSpPr>
          <p:cNvPr id="7" name="object 3">
            <a:extLst>
              <a:ext uri="{FF2B5EF4-FFF2-40B4-BE49-F238E27FC236}">
                <a16:creationId xmlns:a16="http://schemas.microsoft.com/office/drawing/2014/main" id="{D396B509-7218-6F16-4908-23E16C8F3622}"/>
              </a:ext>
            </a:extLst>
          </p:cNvPr>
          <p:cNvSpPr txBox="1"/>
          <p:nvPr/>
        </p:nvSpPr>
        <p:spPr>
          <a:xfrm>
            <a:off x="1140799" y="1842261"/>
            <a:ext cx="9111615" cy="10406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lang="en-US" sz="2200" spc="-145" dirty="0">
                <a:latin typeface="Microsoft Sans Serif"/>
                <a:cs typeface="Microsoft Sans Serif"/>
              </a:rPr>
              <a:t>The</a:t>
            </a:r>
            <a:r>
              <a:rPr lang="en-US" sz="2200" spc="70" dirty="0"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latin typeface="Microsoft Sans Serif"/>
                <a:cs typeface="Microsoft Sans Serif"/>
              </a:rPr>
              <a:t>decision</a:t>
            </a:r>
            <a:r>
              <a:rPr lang="en-US" sz="2200" spc="75" dirty="0">
                <a:latin typeface="Microsoft Sans Serif"/>
                <a:cs typeface="Microsoft Sans Serif"/>
              </a:rPr>
              <a:t> </a:t>
            </a:r>
            <a:r>
              <a:rPr lang="en-US" sz="2200" spc="-40" dirty="0">
                <a:latin typeface="Microsoft Sans Serif"/>
                <a:cs typeface="Microsoft Sans Serif"/>
              </a:rPr>
              <a:t>tree</a:t>
            </a:r>
            <a:r>
              <a:rPr lang="en-US" sz="2200" spc="90" dirty="0"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latin typeface="Microsoft Sans Serif"/>
                <a:cs typeface="Microsoft Sans Serif"/>
              </a:rPr>
              <a:t>classifier</a:t>
            </a:r>
            <a:r>
              <a:rPr lang="en-US" sz="2200" spc="75" dirty="0">
                <a:latin typeface="Microsoft Sans Serif"/>
                <a:cs typeface="Microsoft Sans Serif"/>
              </a:rPr>
              <a:t> </a:t>
            </a:r>
            <a:r>
              <a:rPr lang="en-US" sz="2200" spc="-60" dirty="0">
                <a:latin typeface="Microsoft Sans Serif"/>
                <a:cs typeface="Microsoft Sans Serif"/>
              </a:rPr>
              <a:t>is</a:t>
            </a:r>
            <a:r>
              <a:rPr lang="en-US" sz="2200" spc="75" dirty="0"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latin typeface="Microsoft Sans Serif"/>
                <a:cs typeface="Microsoft Sans Serif"/>
              </a:rPr>
              <a:t>the</a:t>
            </a:r>
            <a:r>
              <a:rPr lang="en-US" sz="2200" spc="75" dirty="0">
                <a:latin typeface="Microsoft Sans Serif"/>
                <a:cs typeface="Microsoft Sans Serif"/>
              </a:rPr>
              <a:t> </a:t>
            </a:r>
            <a:r>
              <a:rPr lang="en-US" sz="2200" spc="-45" dirty="0">
                <a:latin typeface="Microsoft Sans Serif"/>
                <a:cs typeface="Microsoft Sans Serif"/>
              </a:rPr>
              <a:t>model</a:t>
            </a:r>
            <a:r>
              <a:rPr lang="en-US" sz="2200" spc="65" dirty="0">
                <a:latin typeface="Microsoft Sans Serif"/>
                <a:cs typeface="Microsoft Sans Serif"/>
              </a:rPr>
              <a:t> </a:t>
            </a:r>
            <a:r>
              <a:rPr lang="en-US" sz="2200" spc="-5" dirty="0">
                <a:latin typeface="Microsoft Sans Serif"/>
                <a:cs typeface="Microsoft Sans Serif"/>
              </a:rPr>
              <a:t>with </a:t>
            </a:r>
            <a:r>
              <a:rPr lang="en-US" sz="2200" spc="-570" dirty="0"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latin typeface="Microsoft Sans Serif"/>
                <a:cs typeface="Microsoft Sans Serif"/>
              </a:rPr>
              <a:t>the</a:t>
            </a:r>
            <a:r>
              <a:rPr lang="en-US" sz="2200" spc="70" dirty="0">
                <a:latin typeface="Microsoft Sans Serif"/>
                <a:cs typeface="Microsoft Sans Serif"/>
              </a:rPr>
              <a:t> </a:t>
            </a:r>
            <a:r>
              <a:rPr lang="en-US" sz="2200" spc="-35" dirty="0">
                <a:latin typeface="Microsoft Sans Serif"/>
                <a:cs typeface="Microsoft Sans Serif"/>
              </a:rPr>
              <a:t>highest</a:t>
            </a:r>
            <a:r>
              <a:rPr lang="en-US" sz="2200" spc="70" dirty="0">
                <a:latin typeface="Microsoft Sans Serif"/>
                <a:cs typeface="Microsoft Sans Serif"/>
              </a:rPr>
              <a:t> </a:t>
            </a:r>
            <a:r>
              <a:rPr lang="en-US" sz="2200" spc="-55" dirty="0">
                <a:latin typeface="Microsoft Sans Serif"/>
                <a:cs typeface="Microsoft Sans Serif"/>
              </a:rPr>
              <a:t>classification</a:t>
            </a:r>
            <a:r>
              <a:rPr lang="en-US" sz="2200" spc="70" dirty="0">
                <a:latin typeface="Microsoft Sans Serif"/>
                <a:cs typeface="Microsoft Sans Serif"/>
              </a:rPr>
              <a:t> </a:t>
            </a:r>
            <a:r>
              <a:rPr lang="en-US" sz="2200" spc="-110" dirty="0">
                <a:latin typeface="Microsoft Sans Serif"/>
                <a:cs typeface="Microsoft Sans Serif"/>
              </a:rPr>
              <a:t>accuracy</a:t>
            </a:r>
            <a:endParaRPr lang="en-US"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81A8AFD0-0B88-F874-BF3A-10F3847DCE46}"/>
              </a:ext>
            </a:extLst>
          </p:cNvPr>
          <p:cNvSpPr txBox="1"/>
          <p:nvPr/>
        </p:nvSpPr>
        <p:spPr>
          <a:xfrm>
            <a:off x="848969" y="2074291"/>
            <a:ext cx="5553075" cy="2037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508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confusion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matrix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shows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distinguish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between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different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classes.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major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problem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false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positives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.i.e.,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unsuccessful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marked 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2200" spc="-1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landing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by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classifier.</a:t>
            </a:r>
            <a:endParaRPr sz="2200" dirty="0">
              <a:latin typeface="Microsoft Sans Serif"/>
              <a:cs typeface="Microsoft Sans Serif"/>
            </a:endParaRPr>
          </a:p>
        </p:txBody>
      </p:sp>
      <p:pic>
        <p:nvPicPr>
          <p:cNvPr id="7" name="object 4">
            <a:extLst>
              <a:ext uri="{FF2B5EF4-FFF2-40B4-BE49-F238E27FC236}">
                <a16:creationId xmlns:a16="http://schemas.microsoft.com/office/drawing/2014/main" id="{30C2A52A-2C66-7C94-94EA-AA36A3278CB2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60819" y="1880616"/>
            <a:ext cx="4282439" cy="309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ACBF33F7-EF88-C80D-27B6-2753512FCB22}"/>
              </a:ext>
            </a:extLst>
          </p:cNvPr>
          <p:cNvSpPr txBox="1"/>
          <p:nvPr/>
        </p:nvSpPr>
        <p:spPr>
          <a:xfrm>
            <a:off x="848969" y="1509817"/>
            <a:ext cx="10316210" cy="344170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can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conclude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that: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1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larger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flight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amount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site,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greater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rate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site.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95" dirty="0">
                <a:latin typeface="Microsoft Sans Serif"/>
                <a:cs typeface="Microsoft Sans Serif"/>
              </a:rPr>
              <a:t>Launch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rate</a:t>
            </a:r>
            <a:r>
              <a:rPr sz="2200" spc="90" dirty="0">
                <a:latin typeface="Microsoft Sans Serif"/>
                <a:cs typeface="Microsoft Sans Serif"/>
              </a:rPr>
              <a:t> </a:t>
            </a:r>
            <a:r>
              <a:rPr sz="2200" spc="-30" dirty="0">
                <a:latin typeface="Microsoft Sans Serif"/>
                <a:cs typeface="Microsoft Sans Serif"/>
              </a:rPr>
              <a:t>started</a:t>
            </a:r>
            <a:r>
              <a:rPr sz="2200" spc="9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to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90" dirty="0">
                <a:latin typeface="Microsoft Sans Serif"/>
                <a:cs typeface="Microsoft Sans Serif"/>
              </a:rPr>
              <a:t>increase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20" dirty="0">
                <a:latin typeface="Microsoft Sans Serif"/>
                <a:cs typeface="Microsoft Sans Serif"/>
              </a:rPr>
              <a:t>in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100" dirty="0">
                <a:latin typeface="Microsoft Sans Serif"/>
                <a:cs typeface="Microsoft Sans Serif"/>
              </a:rPr>
              <a:t>2013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40" dirty="0">
                <a:latin typeface="Microsoft Sans Serif"/>
                <a:cs typeface="Microsoft Sans Serif"/>
              </a:rPr>
              <a:t>till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60" dirty="0">
                <a:latin typeface="Microsoft Sans Serif"/>
                <a:cs typeface="Microsoft Sans Serif"/>
              </a:rPr>
              <a:t>2020.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Orbits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25" dirty="0">
                <a:latin typeface="Microsoft Sans Serif"/>
                <a:cs typeface="Microsoft Sans Serif"/>
              </a:rPr>
              <a:t>ES-L1,</a:t>
            </a:r>
            <a:r>
              <a:rPr sz="2200" spc="85" dirty="0">
                <a:latin typeface="Microsoft Sans Serif"/>
                <a:cs typeface="Microsoft Sans Serif"/>
              </a:rPr>
              <a:t> </a:t>
            </a:r>
            <a:r>
              <a:rPr sz="2200" spc="-235" dirty="0">
                <a:latin typeface="Microsoft Sans Serif"/>
                <a:cs typeface="Microsoft Sans Serif"/>
              </a:rPr>
              <a:t>GEO,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190" dirty="0">
                <a:latin typeface="Microsoft Sans Serif"/>
                <a:cs typeface="Microsoft Sans Serif"/>
              </a:rPr>
              <a:t>HEO,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225" dirty="0">
                <a:latin typeface="Microsoft Sans Serif"/>
                <a:cs typeface="Microsoft Sans Serif"/>
              </a:rPr>
              <a:t>SSO,</a:t>
            </a:r>
            <a:r>
              <a:rPr sz="2200" spc="65" dirty="0">
                <a:latin typeface="Microsoft Sans Serif"/>
                <a:cs typeface="Microsoft Sans Serif"/>
              </a:rPr>
              <a:t> </a:t>
            </a:r>
            <a:r>
              <a:rPr sz="2200" spc="-180" dirty="0">
                <a:latin typeface="Microsoft Sans Serif"/>
                <a:cs typeface="Microsoft Sans Serif"/>
              </a:rPr>
              <a:t>VLEO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65" dirty="0">
                <a:latin typeface="Microsoft Sans Serif"/>
                <a:cs typeface="Microsoft Sans Serif"/>
              </a:rPr>
              <a:t>had</a:t>
            </a:r>
            <a:r>
              <a:rPr sz="2200" spc="80" dirty="0">
                <a:latin typeface="Microsoft Sans Serif"/>
                <a:cs typeface="Microsoft Sans Serif"/>
              </a:rPr>
              <a:t> </a:t>
            </a:r>
            <a:r>
              <a:rPr sz="2200" spc="-35" dirty="0">
                <a:latin typeface="Microsoft Sans Serif"/>
                <a:cs typeface="Microsoft Sans Serif"/>
              </a:rPr>
              <a:t>the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45" dirty="0">
                <a:latin typeface="Microsoft Sans Serif"/>
                <a:cs typeface="Microsoft Sans Serif"/>
              </a:rPr>
              <a:t>most</a:t>
            </a:r>
            <a:r>
              <a:rPr sz="2200" spc="70" dirty="0">
                <a:latin typeface="Microsoft Sans Serif"/>
                <a:cs typeface="Microsoft Sans Serif"/>
              </a:rPr>
              <a:t> </a:t>
            </a:r>
            <a:r>
              <a:rPr sz="2200" spc="-130" dirty="0">
                <a:latin typeface="Microsoft Sans Serif"/>
                <a:cs typeface="Microsoft Sans Serif"/>
              </a:rPr>
              <a:t>success</a:t>
            </a:r>
            <a:r>
              <a:rPr sz="2200" spc="75" dirty="0">
                <a:latin typeface="Microsoft Sans Serif"/>
                <a:cs typeface="Microsoft Sans Serif"/>
              </a:rPr>
              <a:t> </a:t>
            </a:r>
            <a:r>
              <a:rPr sz="2200" spc="-55" dirty="0">
                <a:latin typeface="Microsoft Sans Serif"/>
                <a:cs typeface="Microsoft Sans Serif"/>
              </a:rPr>
              <a:t>rate.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80" dirty="0">
                <a:solidFill>
                  <a:srgbClr val="292929"/>
                </a:solidFill>
                <a:latin typeface="Microsoft Sans Serif"/>
                <a:cs typeface="Microsoft Sans Serif"/>
              </a:rPr>
              <a:t>KSC</a:t>
            </a:r>
            <a:r>
              <a:rPr sz="2200" spc="-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LC-39A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had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most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successful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launches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of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any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sites.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Decision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tree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classifier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is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best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machine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learning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algorithm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this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task.</a:t>
            </a:r>
            <a:endParaRPr sz="22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id="{2E80008D-C776-958D-32BA-DAFBE39C8E76}"/>
              </a:ext>
            </a:extLst>
          </p:cNvPr>
          <p:cNvSpPr txBox="1"/>
          <p:nvPr/>
        </p:nvSpPr>
        <p:spPr>
          <a:xfrm>
            <a:off x="848969" y="1418615"/>
            <a:ext cx="8361680" cy="4509770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05"/>
              </a:spcBef>
            </a:pPr>
            <a:r>
              <a:rPr sz="2200" spc="-90" dirty="0">
                <a:solidFill>
                  <a:srgbClr val="0A48CA"/>
                </a:solidFill>
                <a:latin typeface="Microsoft Sans Serif"/>
                <a:cs typeface="Microsoft Sans Serif"/>
              </a:rPr>
              <a:t>Executive</a:t>
            </a:r>
            <a:r>
              <a:rPr sz="2200" spc="45" dirty="0">
                <a:solidFill>
                  <a:srgbClr val="0A48CA"/>
                </a:solidFill>
                <a:latin typeface="Microsoft Sans Serif"/>
                <a:cs typeface="Microsoft Sans Serif"/>
              </a:rPr>
              <a:t> </a:t>
            </a:r>
            <a:r>
              <a:rPr sz="2200" spc="-120" dirty="0">
                <a:solidFill>
                  <a:srgbClr val="0A48CA"/>
                </a:solidFill>
                <a:latin typeface="Microsoft Sans Serif"/>
                <a:cs typeface="Microsoft Sans Serif"/>
              </a:rPr>
              <a:t>Summary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methodology: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Data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collected</a:t>
            </a:r>
            <a:r>
              <a:rPr sz="1900" spc="12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using</a:t>
            </a:r>
            <a:r>
              <a:rPr sz="1900" spc="9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767070"/>
                </a:solidFill>
                <a:latin typeface="Microsoft Sans Serif"/>
                <a:cs typeface="Microsoft Sans Serif"/>
              </a:rPr>
              <a:t>SpaceX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767070"/>
                </a:solidFill>
                <a:latin typeface="Microsoft Sans Serif"/>
                <a:cs typeface="Microsoft Sans Serif"/>
              </a:rPr>
              <a:t>API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767070"/>
                </a:solidFill>
                <a:latin typeface="Microsoft Sans Serif"/>
                <a:cs typeface="Microsoft Sans Serif"/>
              </a:rPr>
              <a:t>and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web</a:t>
            </a:r>
            <a:r>
              <a:rPr sz="1900" spc="8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12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767070"/>
                </a:solidFill>
                <a:latin typeface="Microsoft Sans Serif"/>
                <a:cs typeface="Microsoft Sans Serif"/>
              </a:rPr>
              <a:t>from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Wikipedia.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8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One-hot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767070"/>
                </a:solidFill>
                <a:latin typeface="Microsoft Sans Serif"/>
                <a:cs typeface="Microsoft Sans Serif"/>
              </a:rPr>
              <a:t>encoding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767070"/>
                </a:solidFill>
                <a:latin typeface="Microsoft Sans Serif"/>
                <a:cs typeface="Microsoft Sans Serif"/>
              </a:rPr>
              <a:t>was</a:t>
            </a:r>
            <a:r>
              <a:rPr sz="1900" spc="9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767070"/>
                </a:solidFill>
                <a:latin typeface="Microsoft Sans Serif"/>
                <a:cs typeface="Microsoft Sans Serif"/>
              </a:rPr>
              <a:t>applied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categorical</a:t>
            </a:r>
            <a:r>
              <a:rPr sz="1900" spc="13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features</a:t>
            </a:r>
            <a:endParaRPr sz="19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exploratory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(EDA)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visualization</a:t>
            </a:r>
            <a:r>
              <a:rPr sz="2200" spc="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95" dirty="0">
                <a:solidFill>
                  <a:srgbClr val="292929"/>
                </a:solidFill>
                <a:latin typeface="Microsoft Sans Serif"/>
                <a:cs typeface="Microsoft Sans Serif"/>
              </a:rPr>
              <a:t>SQL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3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interactive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visual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analytics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Folium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Plotly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0" dirty="0">
                <a:solidFill>
                  <a:srgbClr val="292929"/>
                </a:solidFill>
                <a:latin typeface="Microsoft Sans Serif"/>
                <a:cs typeface="Microsoft Sans Serif"/>
              </a:rPr>
              <a:t>Dash</a:t>
            </a:r>
            <a:endParaRPr sz="2200" dirty="0">
              <a:latin typeface="Microsoft Sans Serif"/>
              <a:cs typeface="Microsoft Sans Serif"/>
            </a:endParaRPr>
          </a:p>
          <a:p>
            <a:pPr marL="241300" indent="-228600">
              <a:lnSpc>
                <a:spcPct val="100000"/>
              </a:lnSpc>
              <a:spcBef>
                <a:spcPts val="1400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</a:t>
            </a:r>
            <a:r>
              <a:rPr sz="2200" spc="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predictive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classification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models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20"/>
              </a:spcBef>
              <a:buFont typeface="Arial MT"/>
              <a:buChar char="•"/>
              <a:tabLst>
                <a:tab pos="697865" algn="l"/>
                <a:tab pos="699135" algn="l"/>
              </a:tabLst>
            </a:pP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How</a:t>
            </a:r>
            <a:r>
              <a:rPr sz="1900" spc="7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767070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767070"/>
                </a:solidFill>
                <a:latin typeface="Microsoft Sans Serif"/>
                <a:cs typeface="Microsoft Sans Serif"/>
              </a:rPr>
              <a:t>build,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767070"/>
                </a:solidFill>
                <a:latin typeface="Microsoft Sans Serif"/>
                <a:cs typeface="Microsoft Sans Serif"/>
              </a:rPr>
              <a:t>tune,</a:t>
            </a:r>
            <a:r>
              <a:rPr sz="1900" spc="85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767070"/>
                </a:solidFill>
                <a:latin typeface="Microsoft Sans Serif"/>
                <a:cs typeface="Microsoft Sans Serif"/>
              </a:rPr>
              <a:t>evaluate</a:t>
            </a:r>
            <a:r>
              <a:rPr sz="1900" spc="100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767070"/>
                </a:solidFill>
                <a:latin typeface="Microsoft Sans Serif"/>
                <a:cs typeface="Microsoft Sans Serif"/>
              </a:rPr>
              <a:t>classification</a:t>
            </a:r>
            <a:r>
              <a:rPr sz="1900" spc="114" dirty="0">
                <a:solidFill>
                  <a:srgbClr val="767070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767070"/>
                </a:solidFill>
                <a:latin typeface="Microsoft Sans Serif"/>
                <a:cs typeface="Microsoft Sans Serif"/>
              </a:rPr>
              <a:t>models</a:t>
            </a:r>
            <a:endParaRPr sz="19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19BD1FD3-CEB4-1CA6-991A-D185D9E845E5}"/>
              </a:ext>
            </a:extLst>
          </p:cNvPr>
          <p:cNvSpPr txBox="1"/>
          <p:nvPr/>
        </p:nvSpPr>
        <p:spPr>
          <a:xfrm>
            <a:off x="848969" y="1419860"/>
            <a:ext cx="10062210" cy="3858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various</a:t>
            </a:r>
            <a:r>
              <a:rPr sz="22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methods</a:t>
            </a:r>
            <a:endParaRPr sz="2200" dirty="0">
              <a:latin typeface="Microsoft Sans Serif"/>
              <a:cs typeface="Microsoft Sans Serif"/>
            </a:endParaRPr>
          </a:p>
          <a:p>
            <a:pPr marL="698500" lvl="1" indent="-229235">
              <a:lnSpc>
                <a:spcPct val="100000"/>
              </a:lnSpc>
              <a:spcBef>
                <a:spcPts val="141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collection</a:t>
            </a:r>
            <a:r>
              <a:rPr sz="1900" spc="1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was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done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19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API.</a:t>
            </a:r>
            <a:endParaRPr sz="1900" dirty="0">
              <a:latin typeface="Microsoft Sans Serif"/>
              <a:cs typeface="Microsoft Sans Serif"/>
            </a:endParaRPr>
          </a:p>
          <a:p>
            <a:pPr marL="698500" marR="635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Next,</a:t>
            </a:r>
            <a:r>
              <a:rPr sz="1900" spc="2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decoded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response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content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Json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3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.json()</a:t>
            </a:r>
            <a:r>
              <a:rPr sz="1900" spc="3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function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call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1900" spc="3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turn</a:t>
            </a:r>
            <a:r>
              <a:rPr sz="1900" spc="32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2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using</a:t>
            </a:r>
            <a:r>
              <a:rPr sz="1900" spc="10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.json_normalize().</a:t>
            </a:r>
            <a:endParaRPr sz="1900" dirty="0">
              <a:latin typeface="Microsoft Sans Serif"/>
              <a:cs typeface="Microsoft Sans Serif"/>
            </a:endParaRPr>
          </a:p>
          <a:p>
            <a:pPr marL="698500" marR="5080" lvl="1" indent="-228600">
              <a:lnSpc>
                <a:spcPct val="100000"/>
              </a:lnSpc>
              <a:spcBef>
                <a:spcPts val="1405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19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then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cleaned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</a:t>
            </a:r>
            <a:r>
              <a:rPr sz="1900" spc="3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checked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 and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fill</a:t>
            </a:r>
            <a:r>
              <a:rPr sz="1900" spc="3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3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missing</a:t>
            </a:r>
            <a:r>
              <a:rPr sz="1900" spc="3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values</a:t>
            </a:r>
            <a:r>
              <a:rPr sz="19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where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necessary.</a:t>
            </a:r>
            <a:endParaRPr sz="1900" dirty="0">
              <a:latin typeface="Microsoft Sans Serif"/>
              <a:cs typeface="Microsoft Sans Serif"/>
            </a:endParaRPr>
          </a:p>
          <a:p>
            <a:pPr marL="698500" marR="7620" lvl="1" indent="-228600">
              <a:lnSpc>
                <a:spcPct val="100000"/>
              </a:lnSpc>
              <a:spcBef>
                <a:spcPts val="1390"/>
              </a:spcBef>
              <a:buChar char="-"/>
              <a:tabLst>
                <a:tab pos="697865" algn="l"/>
                <a:tab pos="699135" algn="l"/>
              </a:tabLst>
            </a:pP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In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addition,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1900" spc="20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performed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scraping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from</a:t>
            </a:r>
            <a:r>
              <a:rPr sz="1900" spc="20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Wikipedia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1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1900" spc="21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1900" spc="1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1900" spc="19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</a:t>
            </a:r>
            <a:r>
              <a:rPr sz="1900" spc="21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 </a:t>
            </a:r>
            <a:r>
              <a:rPr sz="1900" spc="-4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BeautifulSoup.</a:t>
            </a:r>
            <a:endParaRPr sz="1900" dirty="0">
              <a:latin typeface="Microsoft Sans Serif"/>
              <a:cs typeface="Microsoft Sans Serif"/>
            </a:endParaRPr>
          </a:p>
          <a:p>
            <a:pPr marL="698500" marR="8255" lvl="1" indent="-228600">
              <a:lnSpc>
                <a:spcPct val="100000"/>
              </a:lnSpc>
              <a:spcBef>
                <a:spcPts val="1410"/>
              </a:spcBef>
              <a:buChar char="-"/>
              <a:tabLst>
                <a:tab pos="697865" algn="l"/>
                <a:tab pos="699135" algn="l"/>
                <a:tab pos="1196340" algn="l"/>
                <a:tab pos="2252980" algn="l"/>
                <a:tab pos="2775585" algn="l"/>
                <a:tab pos="3115310" algn="l"/>
                <a:tab pos="3938270" algn="l"/>
                <a:tab pos="4396105" algn="l"/>
                <a:tab pos="5194300" algn="l"/>
                <a:tab pos="6093460" algn="l"/>
                <a:tab pos="6447155" algn="l"/>
                <a:tab pos="7169784" algn="l"/>
                <a:tab pos="7867650" algn="l"/>
                <a:tab pos="8561070" algn="l"/>
                <a:tab pos="9018270" algn="l"/>
                <a:tab pos="9662160" algn="l"/>
              </a:tabLst>
            </a:pP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The	</a:t>
            </a:r>
            <a:r>
              <a:rPr sz="1900" spc="-10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je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tiv</a:t>
            </a:r>
            <a:r>
              <a:rPr sz="19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w</a:t>
            </a:r>
            <a:r>
              <a:rPr sz="1900" spc="-13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45" dirty="0">
                <a:solidFill>
                  <a:srgbClr val="292929"/>
                </a:solidFill>
                <a:latin typeface="Microsoft Sans Serif"/>
                <a:cs typeface="Microsoft Sans Serif"/>
              </a:rPr>
              <a:t>o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ext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ct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l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au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c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eco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r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d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120" dirty="0">
                <a:solidFill>
                  <a:srgbClr val="292929"/>
                </a:solidFill>
                <a:latin typeface="Microsoft Sans Serif"/>
                <a:cs typeface="Microsoft Sans Serif"/>
              </a:rPr>
              <a:t>s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114" dirty="0">
                <a:solidFill>
                  <a:srgbClr val="292929"/>
                </a:solidFill>
                <a:latin typeface="Microsoft Sans Serif"/>
                <a:cs typeface="Microsoft Sans Serif"/>
              </a:rPr>
              <a:t>H</a:t>
            </a:r>
            <a:r>
              <a:rPr sz="19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ML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b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le</a:t>
            </a:r>
            <a:r>
              <a:rPr sz="19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,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20" dirty="0">
                <a:solidFill>
                  <a:srgbClr val="292929"/>
                </a:solidFill>
                <a:latin typeface="Microsoft Sans Serif"/>
                <a:cs typeface="Microsoft Sans Serif"/>
              </a:rPr>
              <a:t>p</a:t>
            </a:r>
            <a:r>
              <a:rPr sz="19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ars</a:t>
            </a:r>
            <a:r>
              <a:rPr sz="1900" spc="-100" dirty="0">
                <a:solidFill>
                  <a:srgbClr val="292929"/>
                </a:solidFill>
                <a:latin typeface="Microsoft Sans Serif"/>
                <a:cs typeface="Microsoft Sans Serif"/>
              </a:rPr>
              <a:t>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he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t</a:t>
            </a:r>
            <a:r>
              <a:rPr sz="1900" spc="-12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ble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	</a:t>
            </a:r>
            <a:r>
              <a:rPr sz="1900" spc="-95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n</a:t>
            </a:r>
            <a:r>
              <a:rPr sz="19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d  </a:t>
            </a:r>
            <a:r>
              <a:rPr sz="19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</a:t>
            </a:r>
            <a:r>
              <a:rPr sz="1900" spc="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19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3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19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13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19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5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</a:t>
            </a:r>
            <a:r>
              <a:rPr sz="1900" spc="114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dirty="0">
                <a:solidFill>
                  <a:srgbClr val="292929"/>
                </a:solidFill>
                <a:latin typeface="Microsoft Sans Serif"/>
                <a:cs typeface="Microsoft Sans Serif"/>
              </a:rPr>
              <a:t>for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future</a:t>
            </a:r>
            <a:r>
              <a:rPr sz="1900" spc="9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19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analysis.</a:t>
            </a:r>
            <a:endParaRPr sz="1900" dirty="0">
              <a:latin typeface="Microsoft Sans Serif"/>
              <a:cs typeface="Microsoft Sans Serif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91E9799B-D645-5260-F348-81D4EEAC8AEF}"/>
              </a:ext>
            </a:extLst>
          </p:cNvPr>
          <p:cNvSpPr txBox="1"/>
          <p:nvPr/>
        </p:nvSpPr>
        <p:spPr>
          <a:xfrm>
            <a:off x="899566" y="1816988"/>
            <a:ext cx="4480560" cy="391581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2679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used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get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5" dirty="0">
                <a:solidFill>
                  <a:srgbClr val="292929"/>
                </a:solidFill>
                <a:latin typeface="Microsoft Sans Serif"/>
                <a:cs typeface="Microsoft Sans Serif"/>
              </a:rPr>
              <a:t>SpaceX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 API</a:t>
            </a: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-40" dirty="0">
                <a:solidFill>
                  <a:srgbClr val="292929"/>
                </a:solidFill>
                <a:latin typeface="Microsoft Sans Serif"/>
                <a:cs typeface="Microsoft Sans Serif"/>
              </a:rPr>
              <a:t>collect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data, </a:t>
            </a:r>
            <a:r>
              <a:rPr sz="2200" spc="-90" dirty="0">
                <a:solidFill>
                  <a:srgbClr val="292929"/>
                </a:solidFill>
                <a:latin typeface="Microsoft Sans Serif"/>
                <a:cs typeface="Microsoft Sans Serif"/>
              </a:rPr>
              <a:t>clean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requested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5" dirty="0">
                <a:solidFill>
                  <a:srgbClr val="292929"/>
                </a:solidFill>
                <a:latin typeface="Microsoft Sans Serif"/>
                <a:cs typeface="Microsoft Sans Serif"/>
              </a:rPr>
              <a:t>did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05" dirty="0">
                <a:solidFill>
                  <a:srgbClr val="292929"/>
                </a:solidFill>
                <a:latin typeface="Microsoft Sans Serif"/>
                <a:cs typeface="Microsoft Sans Serif"/>
              </a:rPr>
              <a:t>some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basic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wrangling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5" dirty="0">
                <a:solidFill>
                  <a:srgbClr val="292929"/>
                </a:solidFill>
                <a:latin typeface="Microsoft Sans Serif"/>
                <a:cs typeface="Microsoft Sans Serif"/>
              </a:rPr>
              <a:t>formatting.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https://github.com/luismessa/IBM-coursera-capstone-project/blob/d662fbe1184c49941776705e1f8a6257d4e32c32/Data%20Collection%20API.ipynb</a:t>
            </a:r>
            <a:endParaRPr sz="2200" spc="-20" dirty="0">
              <a:solidFill>
                <a:srgbClr val="1C7CDB"/>
              </a:solidFill>
              <a:latin typeface="Microsoft Sans Serif"/>
              <a:cs typeface="Microsoft Sans Serif"/>
            </a:endParaRPr>
          </a:p>
        </p:txBody>
      </p:sp>
      <p:pic>
        <p:nvPicPr>
          <p:cNvPr id="8" name="object 4">
            <a:extLst>
              <a:ext uri="{FF2B5EF4-FFF2-40B4-BE49-F238E27FC236}">
                <a16:creationId xmlns:a16="http://schemas.microsoft.com/office/drawing/2014/main" id="{D1ABE9B1-07EA-C8D5-AFC3-3F026B2EC707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518147" y="1499616"/>
            <a:ext cx="4861559" cy="4526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255CB37C-D3BD-7162-3CB8-76CBB7A3A8E0}"/>
              </a:ext>
            </a:extLst>
          </p:cNvPr>
          <p:cNvSpPr txBox="1"/>
          <p:nvPr/>
        </p:nvSpPr>
        <p:spPr>
          <a:xfrm>
            <a:off x="922411" y="1814660"/>
            <a:ext cx="4476115" cy="44339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marR="166370" indent="-228600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0" dirty="0">
                <a:solidFill>
                  <a:srgbClr val="292929"/>
                </a:solidFill>
                <a:latin typeface="Microsoft Sans Serif"/>
                <a:cs typeface="Microsoft Sans Serif"/>
              </a:rPr>
              <a:t>applied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web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0" dirty="0">
                <a:solidFill>
                  <a:srgbClr val="292929"/>
                </a:solidFill>
                <a:latin typeface="Microsoft Sans Serif"/>
                <a:cs typeface="Microsoft Sans Serif"/>
              </a:rPr>
              <a:t>scrapping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35" dirty="0">
                <a:solidFill>
                  <a:srgbClr val="292929"/>
                </a:solidFill>
                <a:latin typeface="Microsoft Sans Serif"/>
                <a:cs typeface="Microsoft Sans Serif"/>
              </a:rPr>
              <a:t>to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webscrap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5" dirty="0">
                <a:solidFill>
                  <a:srgbClr val="292929"/>
                </a:solidFill>
                <a:latin typeface="Microsoft Sans Serif"/>
                <a:cs typeface="Microsoft Sans Serif"/>
              </a:rPr>
              <a:t>Falcon</a:t>
            </a:r>
            <a:r>
              <a:rPr sz="2200" spc="5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100" dirty="0">
                <a:solidFill>
                  <a:srgbClr val="292929"/>
                </a:solidFill>
                <a:latin typeface="Microsoft Sans Serif"/>
                <a:cs typeface="Microsoft Sans Serif"/>
              </a:rPr>
              <a:t>9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5" dirty="0">
                <a:solidFill>
                  <a:srgbClr val="292929"/>
                </a:solidFill>
                <a:latin typeface="Microsoft Sans Serif"/>
                <a:cs typeface="Microsoft Sans Serif"/>
              </a:rPr>
              <a:t>launch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records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5" dirty="0">
                <a:solidFill>
                  <a:srgbClr val="292929"/>
                </a:solidFill>
                <a:latin typeface="Microsoft Sans Serif"/>
                <a:cs typeface="Microsoft Sans Serif"/>
              </a:rPr>
              <a:t>with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BeautifulSoup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42545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210" dirty="0">
                <a:solidFill>
                  <a:srgbClr val="292929"/>
                </a:solidFill>
                <a:latin typeface="Microsoft Sans Serif"/>
                <a:cs typeface="Microsoft Sans Serif"/>
              </a:rPr>
              <a:t>We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parsed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table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and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45" dirty="0">
                <a:solidFill>
                  <a:srgbClr val="292929"/>
                </a:solidFill>
                <a:latin typeface="Microsoft Sans Serif"/>
                <a:cs typeface="Microsoft Sans Serif"/>
              </a:rPr>
              <a:t>converted </a:t>
            </a:r>
            <a:r>
              <a:rPr sz="2200" spc="-5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5" dirty="0">
                <a:solidFill>
                  <a:srgbClr val="292929"/>
                </a:solidFill>
                <a:latin typeface="Microsoft Sans Serif"/>
                <a:cs typeface="Microsoft Sans Serif"/>
              </a:rPr>
              <a:t>it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5" dirty="0">
                <a:solidFill>
                  <a:srgbClr val="292929"/>
                </a:solidFill>
                <a:latin typeface="Microsoft Sans Serif"/>
                <a:cs typeface="Microsoft Sans Serif"/>
              </a:rPr>
              <a:t>into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0" dirty="0">
                <a:solidFill>
                  <a:srgbClr val="292929"/>
                </a:solidFill>
                <a:latin typeface="Microsoft Sans Serif"/>
                <a:cs typeface="Microsoft Sans Serif"/>
              </a:rPr>
              <a:t>a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80" dirty="0">
                <a:solidFill>
                  <a:srgbClr val="292929"/>
                </a:solidFill>
                <a:latin typeface="Microsoft Sans Serif"/>
                <a:cs typeface="Microsoft Sans Serif"/>
              </a:rPr>
              <a:t>pandas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70" dirty="0">
                <a:solidFill>
                  <a:srgbClr val="292929"/>
                </a:solidFill>
                <a:latin typeface="Microsoft Sans Serif"/>
                <a:cs typeface="Microsoft Sans Serif"/>
              </a:rPr>
              <a:t>dataframe.</a:t>
            </a:r>
            <a:endParaRPr sz="2200" dirty="0">
              <a:latin typeface="Microsoft Sans Serif"/>
              <a:cs typeface="Microsoft Sans Serif"/>
            </a:endParaRPr>
          </a:p>
          <a:p>
            <a:pPr marL="241300" marR="5080" indent="-228600">
              <a:lnSpc>
                <a:spcPct val="100000"/>
              </a:lnSpc>
              <a:spcBef>
                <a:spcPts val="1405"/>
              </a:spcBef>
              <a:buFont typeface="Arial MT"/>
              <a:buChar char="•"/>
              <a:tabLst>
                <a:tab pos="240665" algn="l"/>
                <a:tab pos="241300" algn="l"/>
              </a:tabLst>
            </a:pPr>
            <a:r>
              <a:rPr sz="2200" spc="-14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6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15" dirty="0">
                <a:solidFill>
                  <a:srgbClr val="292929"/>
                </a:solidFill>
                <a:latin typeface="Microsoft Sans Serif"/>
                <a:cs typeface="Microsoft Sans Serif"/>
              </a:rPr>
              <a:t>link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40" dirty="0">
                <a:solidFill>
                  <a:srgbClr val="292929"/>
                </a:solidFill>
                <a:latin typeface="Microsoft Sans Serif"/>
                <a:cs typeface="Microsoft Sans Serif"/>
              </a:rPr>
              <a:t>to</a:t>
            </a:r>
            <a:r>
              <a:rPr sz="2200" spc="7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35" dirty="0">
                <a:solidFill>
                  <a:srgbClr val="292929"/>
                </a:solidFill>
                <a:latin typeface="Microsoft Sans Serif"/>
                <a:cs typeface="Microsoft Sans Serif"/>
              </a:rPr>
              <a:t>the</a:t>
            </a:r>
            <a:r>
              <a:rPr sz="2200" spc="75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20" dirty="0">
                <a:solidFill>
                  <a:srgbClr val="292929"/>
                </a:solidFill>
                <a:latin typeface="Microsoft Sans Serif"/>
                <a:cs typeface="Microsoft Sans Serif"/>
              </a:rPr>
              <a:t>notebook</a:t>
            </a:r>
            <a:r>
              <a:rPr sz="2200" spc="8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sz="2200" spc="-65" dirty="0">
                <a:solidFill>
                  <a:srgbClr val="292929"/>
                </a:solidFill>
                <a:latin typeface="Microsoft Sans Serif"/>
                <a:cs typeface="Microsoft Sans Serif"/>
              </a:rPr>
              <a:t>is </a:t>
            </a:r>
            <a:r>
              <a:rPr sz="2200" spc="-60" dirty="0">
                <a:solidFill>
                  <a:srgbClr val="292929"/>
                </a:solidFill>
                <a:latin typeface="Microsoft Sans Serif"/>
                <a:cs typeface="Microsoft Sans Serif"/>
              </a:rPr>
              <a:t> </a:t>
            </a:r>
            <a:r>
              <a:rPr lang="en-US" sz="2200" spc="-20" dirty="0">
                <a:solidFill>
                  <a:srgbClr val="1C7CDB"/>
                </a:solidFill>
                <a:latin typeface="Microsoft Sans Serif"/>
                <a:cs typeface="Microsoft Sans Serif"/>
              </a:rPr>
              <a:t>https://github.com/luismessa/IBM-coursera-capstone-project/blob/d662fbe1184c49941776705e1f8a6257d4e32c32/Data%20Collection%20with%20Web%20Scraping.ipynb</a:t>
            </a:r>
            <a:endParaRPr sz="2200" spc="-20" dirty="0">
              <a:solidFill>
                <a:srgbClr val="1C7CDB"/>
              </a:solidFill>
              <a:latin typeface="Microsoft Sans Serif"/>
              <a:cs typeface="Microsoft Sans Serif"/>
            </a:endParaRPr>
          </a:p>
        </p:txBody>
      </p:sp>
      <p:grpSp>
        <p:nvGrpSpPr>
          <p:cNvPr id="8" name="object 4">
            <a:extLst>
              <a:ext uri="{FF2B5EF4-FFF2-40B4-BE49-F238E27FC236}">
                <a16:creationId xmlns:a16="http://schemas.microsoft.com/office/drawing/2014/main" id="{874B86E4-99DE-41ED-2259-F2FAF5871DB1}"/>
              </a:ext>
            </a:extLst>
          </p:cNvPr>
          <p:cNvGrpSpPr/>
          <p:nvPr/>
        </p:nvGrpSpPr>
        <p:grpSpPr>
          <a:xfrm>
            <a:off x="5905309" y="1447800"/>
            <a:ext cx="4660900" cy="4779645"/>
            <a:chOff x="5905309" y="1447800"/>
            <a:chExt cx="4660900" cy="4779645"/>
          </a:xfrm>
        </p:grpSpPr>
        <p:sp>
          <p:nvSpPr>
            <p:cNvPr id="9" name="object 5">
              <a:extLst>
                <a:ext uri="{FF2B5EF4-FFF2-40B4-BE49-F238E27FC236}">
                  <a16:creationId xmlns:a16="http://schemas.microsoft.com/office/drawing/2014/main" id="{286B9E4D-9B0B-8E2D-FAA4-26EF9FFB0260}"/>
                </a:ext>
              </a:extLst>
            </p:cNvPr>
            <p:cNvSpPr/>
            <p:nvPr/>
          </p:nvSpPr>
          <p:spPr>
            <a:xfrm>
              <a:off x="5910071" y="1476755"/>
              <a:ext cx="4556760" cy="4691380"/>
            </a:xfrm>
            <a:custGeom>
              <a:avLst/>
              <a:gdLst/>
              <a:ahLst/>
              <a:cxnLst/>
              <a:rect l="l" t="t" r="r" b="b"/>
              <a:pathLst>
                <a:path w="4556759" h="4691380">
                  <a:moveTo>
                    <a:pt x="0" y="4690872"/>
                  </a:moveTo>
                  <a:lnTo>
                    <a:pt x="4556760" y="4690872"/>
                  </a:lnTo>
                  <a:lnTo>
                    <a:pt x="4556760" y="0"/>
                  </a:lnTo>
                  <a:lnTo>
                    <a:pt x="0" y="0"/>
                  </a:lnTo>
                  <a:lnTo>
                    <a:pt x="0" y="4690872"/>
                  </a:lnTo>
                  <a:close/>
                </a:path>
              </a:pathLst>
            </a:custGeom>
            <a:ln w="9525">
              <a:solidFill>
                <a:srgbClr val="0A48CA"/>
              </a:solidFill>
              <a:prstDash val="sys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0" name="object 6">
              <a:extLst>
                <a:ext uri="{FF2B5EF4-FFF2-40B4-BE49-F238E27FC236}">
                  <a16:creationId xmlns:a16="http://schemas.microsoft.com/office/drawing/2014/main" id="{827C4492-8F87-C428-0816-26B0F7BF66A4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910071" y="1447800"/>
              <a:ext cx="4655820" cy="4779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</TotalTime>
  <Words>1800</Words>
  <Application>Microsoft Office PowerPoint</Application>
  <PresentationFormat>Panorámica</PresentationFormat>
  <Paragraphs>188</Paragraphs>
  <Slides>45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45</vt:i4>
      </vt:variant>
    </vt:vector>
  </HeadingPairs>
  <TitlesOfParts>
    <vt:vector size="53" baseType="lpstr">
      <vt:lpstr>Abadi</vt:lpstr>
      <vt:lpstr>Arial</vt:lpstr>
      <vt:lpstr>Arial MT</vt:lpstr>
      <vt:lpstr>Calibri</vt:lpstr>
      <vt:lpstr>Calibri Light</vt:lpstr>
      <vt:lpstr>IBM Plex Mono SemiBold</vt:lpstr>
      <vt:lpstr>Microsoft Sans Serif</vt:lpstr>
      <vt:lpstr>Custom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Markers showing launch sites with color labels</vt:lpstr>
      <vt:lpstr>Launch Site distance to landmarks</vt:lpstr>
      <vt:lpstr>Presentación de PowerPoint</vt:lpstr>
      <vt:lpstr>Pie chart showing the success percentage achieved by each launch site</vt:lpstr>
      <vt:lpstr>Pie chart showing the Launch site with the highest launch success ratio</vt:lpstr>
      <vt:lpstr>Scatter plot of Payload vs Launch Outcome for all sites, with different  payload selected in the range slider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LUIS ALBERTO MESSA VALENCIA</cp:lastModifiedBy>
  <cp:revision>200</cp:revision>
  <dcterms:created xsi:type="dcterms:W3CDTF">2021-04-29T18:58:34Z</dcterms:created>
  <dcterms:modified xsi:type="dcterms:W3CDTF">2022-05-09T04:44:53Z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